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86" r:id="rId3"/>
    <p:sldId id="258" r:id="rId4"/>
    <p:sldId id="259" r:id="rId5"/>
    <p:sldId id="289" r:id="rId6"/>
    <p:sldId id="290" r:id="rId7"/>
    <p:sldId id="261" r:id="rId8"/>
    <p:sldId id="275" r:id="rId9"/>
    <p:sldId id="262" r:id="rId10"/>
    <p:sldId id="263" r:id="rId11"/>
    <p:sldId id="288" r:id="rId12"/>
    <p:sldId id="287" r:id="rId13"/>
    <p:sldId id="271" r:id="rId14"/>
    <p:sldId id="272" r:id="rId15"/>
    <p:sldId id="280" r:id="rId16"/>
    <p:sldId id="283" r:id="rId17"/>
    <p:sldId id="285" r:id="rId18"/>
    <p:sldId id="277"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699" autoAdjust="0"/>
  </p:normalViewPr>
  <p:slideViewPr>
    <p:cSldViewPr>
      <p:cViewPr varScale="1">
        <p:scale>
          <a:sx n="52" d="100"/>
          <a:sy n="52" d="100"/>
        </p:scale>
        <p:origin x="-15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5.7692307692307716E-2"/>
          <c:y val="2.7357348659715144E-2"/>
          <c:w val="0.90705128205128205"/>
          <c:h val="0.71188951939385392"/>
        </c:manualLayout>
      </c:layout>
      <c:barChart>
        <c:barDir val="col"/>
        <c:grouping val="clustered"/>
        <c:ser>
          <c:idx val="0"/>
          <c:order val="0"/>
          <c:tx>
            <c:strRef>
              <c:f>Sheet1!$B$1</c:f>
              <c:strCache>
                <c:ptCount val="1"/>
                <c:pt idx="0">
                  <c:v>test suite</c:v>
                </c:pt>
              </c:strCache>
            </c:strRef>
          </c:tx>
          <c:cat>
            <c:strRef>
              <c:f>Sheet1!$A$2:$A$4</c:f>
              <c:strCache>
                <c:ptCount val="3"/>
                <c:pt idx="0">
                  <c:v>Line</c:v>
                </c:pt>
                <c:pt idx="1">
                  <c:v>Function</c:v>
                </c:pt>
                <c:pt idx="2">
                  <c:v>Branch</c:v>
                </c:pt>
              </c:strCache>
            </c:strRef>
          </c:cat>
          <c:val>
            <c:numRef>
              <c:f>Sheet1!$B$2:$B$4</c:f>
              <c:numCache>
                <c:formatCode>0.00%</c:formatCode>
                <c:ptCount val="3"/>
                <c:pt idx="0">
                  <c:v>0.74539999999999995</c:v>
                </c:pt>
                <c:pt idx="1">
                  <c:v>0.7290000000000002</c:v>
                </c:pt>
                <c:pt idx="2">
                  <c:v>0.59219999999999973</c:v>
                </c:pt>
              </c:numCache>
            </c:numRef>
          </c:val>
        </c:ser>
        <c:ser>
          <c:idx val="1"/>
          <c:order val="1"/>
          <c:tx>
            <c:strRef>
              <c:f>Sheet1!$C$1</c:f>
              <c:strCache>
                <c:ptCount val="1"/>
                <c:pt idx="0">
                  <c:v>test suite + 10,000 random programs</c:v>
                </c:pt>
              </c:strCache>
            </c:strRef>
          </c:tx>
          <c:dLbls>
            <c:dLbl>
              <c:idx val="0"/>
              <c:layout>
                <c:manualLayout>
                  <c:x val="0"/>
                  <c:y val="-1.7409221874364167E-2"/>
                </c:manualLayout>
              </c:layout>
              <c:tx>
                <c:rich>
                  <a:bodyPr/>
                  <a:lstStyle/>
                  <a:p>
                    <a:r>
                      <a:rPr lang="en-US" altLang="en-US" smtClean="0"/>
                      <a:t>+0.15%</a:t>
                    </a:r>
                    <a:endParaRPr lang="en-US" altLang="en-US"/>
                  </a:p>
                </c:rich>
              </c:tx>
              <c:showVal val="1"/>
            </c:dLbl>
            <c:dLbl>
              <c:idx val="1"/>
              <c:layout>
                <c:manualLayout>
                  <c:x val="0"/>
                  <c:y val="-2.9844380356052858E-2"/>
                </c:manualLayout>
              </c:layout>
              <c:tx>
                <c:rich>
                  <a:bodyPr/>
                  <a:lstStyle/>
                  <a:p>
                    <a:r>
                      <a:rPr lang="en-US" altLang="en-US" smtClean="0"/>
                      <a:t>+0.05%</a:t>
                    </a:r>
                    <a:endParaRPr lang="en-US" altLang="en-US"/>
                  </a:p>
                </c:rich>
              </c:tx>
              <c:showVal val="1"/>
            </c:dLbl>
            <c:dLbl>
              <c:idx val="2"/>
              <c:layout>
                <c:manualLayout>
                  <c:x val="-9.6153846153846246E-3"/>
                  <c:y val="4.9740633926754797E-3"/>
                </c:manualLayout>
              </c:layout>
              <c:tx>
                <c:rich>
                  <a:bodyPr/>
                  <a:lstStyle/>
                  <a:p>
                    <a:r>
                      <a:rPr lang="en-US" altLang="en-US" smtClean="0"/>
                      <a:t>+0.26%</a:t>
                    </a:r>
                    <a:endParaRPr lang="en-US" altLang="en-US"/>
                  </a:p>
                </c:rich>
              </c:tx>
              <c:showVal val="1"/>
            </c:dLbl>
            <c:showVal val="1"/>
          </c:dLbls>
          <c:cat>
            <c:strRef>
              <c:f>Sheet1!$A$2:$A$4</c:f>
              <c:strCache>
                <c:ptCount val="3"/>
                <c:pt idx="0">
                  <c:v>Line</c:v>
                </c:pt>
                <c:pt idx="1">
                  <c:v>Function</c:v>
                </c:pt>
                <c:pt idx="2">
                  <c:v>Branch</c:v>
                </c:pt>
              </c:strCache>
            </c:strRef>
          </c:cat>
          <c:val>
            <c:numRef>
              <c:f>Sheet1!$C$2:$C$4</c:f>
              <c:numCache>
                <c:formatCode>0.00%</c:formatCode>
                <c:ptCount val="3"/>
                <c:pt idx="0">
                  <c:v>0.74690000000000023</c:v>
                </c:pt>
                <c:pt idx="1">
                  <c:v>0.72950000000000004</c:v>
                </c:pt>
                <c:pt idx="2">
                  <c:v>0.5948</c:v>
                </c:pt>
              </c:numCache>
            </c:numRef>
          </c:val>
        </c:ser>
        <c:axId val="93017216"/>
        <c:axId val="93018752"/>
      </c:barChart>
      <c:catAx>
        <c:axId val="93017216"/>
        <c:scaling>
          <c:orientation val="minMax"/>
        </c:scaling>
        <c:axPos val="b"/>
        <c:tickLblPos val="nextTo"/>
        <c:crossAx val="93018752"/>
        <c:crosses val="autoZero"/>
        <c:auto val="1"/>
        <c:lblAlgn val="ctr"/>
        <c:lblOffset val="100"/>
      </c:catAx>
      <c:valAx>
        <c:axId val="93018752"/>
        <c:scaling>
          <c:orientation val="minMax"/>
          <c:max val="1"/>
          <c:min val="0"/>
        </c:scaling>
        <c:delete val="1"/>
        <c:axPos val="l"/>
        <c:majorGridlines/>
        <c:numFmt formatCode="0%" sourceLinked="0"/>
        <c:tickLblPos val="none"/>
        <c:crossAx val="93017216"/>
        <c:crosses val="autoZero"/>
        <c:crossBetween val="between"/>
      </c:valAx>
    </c:plotArea>
    <c:legend>
      <c:legendPos val="b"/>
      <c:layout>
        <c:manualLayout>
          <c:xMode val="edge"/>
          <c:yMode val="edge"/>
          <c:x val="3.6480118491101506E-2"/>
          <c:y val="0.85117426082774272"/>
          <c:w val="0.94337937918258963"/>
          <c:h val="0.13433300257770073"/>
        </c:manualLayout>
      </c:layout>
      <c:txPr>
        <a:bodyPr/>
        <a:lstStyle/>
        <a:p>
          <a:pPr>
            <a:defRPr sz="1600" baseline="0"/>
          </a:pPr>
          <a:endParaRPr lang="zh-CN"/>
        </a:p>
      </c:txPr>
    </c:legend>
    <c:plotVisOnly val="1"/>
  </c:chart>
  <c:txPr>
    <a:bodyPr/>
    <a:lstStyle/>
    <a:p>
      <a:pPr>
        <a:defRPr sz="18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8732381592702849"/>
          <c:y val="7.5725960391314726E-2"/>
          <c:w val="0.7650571252946019"/>
          <c:h val="0.69486717569394729"/>
        </c:manualLayout>
      </c:layout>
      <c:barChart>
        <c:barDir val="col"/>
        <c:grouping val="clustered"/>
        <c:ser>
          <c:idx val="0"/>
          <c:order val="0"/>
          <c:tx>
            <c:strRef>
              <c:f>Sheet1!$B$1</c:f>
              <c:strCache>
                <c:ptCount val="1"/>
                <c:pt idx="0">
                  <c:v>Check-C</c:v>
                </c:pt>
              </c:strCache>
            </c:strRef>
          </c:tx>
          <c:spPr>
            <a:solidFill>
              <a:schemeClr val="accent1"/>
            </a:solidFill>
          </c:spPr>
          <c:cat>
            <c:strRef>
              <c:f>Sheet1!$A$2:$A$4</c:f>
              <c:strCache>
                <c:ptCount val="3"/>
                <c:pt idx="0">
                  <c:v>Line</c:v>
                </c:pt>
                <c:pt idx="1">
                  <c:v>Function</c:v>
                </c:pt>
                <c:pt idx="2">
                  <c:v>Branch</c:v>
                </c:pt>
              </c:strCache>
            </c:strRef>
          </c:cat>
          <c:val>
            <c:numRef>
              <c:f>Sheet1!$B$2:$B$4</c:f>
              <c:numCache>
                <c:formatCode>0.00%</c:formatCode>
                <c:ptCount val="3"/>
                <c:pt idx="0">
                  <c:v>0.75130000000000019</c:v>
                </c:pt>
                <c:pt idx="1">
                  <c:v>0.82230000000000003</c:v>
                </c:pt>
                <c:pt idx="2">
                  <c:v>0.46260000000000001</c:v>
                </c:pt>
              </c:numCache>
            </c:numRef>
          </c:val>
        </c:ser>
        <c:ser>
          <c:idx val="1"/>
          <c:order val="1"/>
          <c:tx>
            <c:strRef>
              <c:f>Sheet1!$C$1</c:f>
              <c:strCache>
                <c:ptCount val="1"/>
                <c:pt idx="0">
                  <c:v>Check-C + 10,000 random programs</c:v>
                </c:pt>
              </c:strCache>
            </c:strRef>
          </c:tx>
          <c:dLbls>
            <c:dLbl>
              <c:idx val="0"/>
              <c:layout>
                <c:manualLayout>
                  <c:x val="2.9761911736480998E-3"/>
                  <c:y val="-1.6908212560386472E-2"/>
                </c:manualLayout>
              </c:layout>
              <c:tx>
                <c:rich>
                  <a:bodyPr/>
                  <a:lstStyle/>
                  <a:p>
                    <a:r>
                      <a:rPr lang="en-US" altLang="en-US" dirty="0" smtClean="0"/>
                      <a:t>+0.45%</a:t>
                    </a:r>
                    <a:endParaRPr lang="en-US" altLang="en-US" dirty="0"/>
                  </a:p>
                </c:rich>
              </c:tx>
              <c:showVal val="1"/>
            </c:dLbl>
            <c:dLbl>
              <c:idx val="1"/>
              <c:layout/>
              <c:tx>
                <c:rich>
                  <a:bodyPr/>
                  <a:lstStyle/>
                  <a:p>
                    <a:r>
                      <a:rPr lang="en-US" altLang="en-US" dirty="0" smtClean="0"/>
                      <a:t>+0.18%</a:t>
                    </a:r>
                    <a:endParaRPr lang="en-US" altLang="en-US" dirty="0"/>
                  </a:p>
                </c:rich>
              </c:tx>
              <c:showVal val="1"/>
            </c:dLbl>
            <c:dLbl>
              <c:idx val="2"/>
              <c:layout/>
              <c:tx>
                <c:rich>
                  <a:bodyPr/>
                  <a:lstStyle/>
                  <a:p>
                    <a:r>
                      <a:rPr lang="en-US" altLang="en-US" dirty="0" smtClean="0"/>
                      <a:t>+0.85%</a:t>
                    </a:r>
                    <a:endParaRPr lang="en-US" altLang="en-US" dirty="0"/>
                  </a:p>
                </c:rich>
              </c:tx>
              <c:showVal val="1"/>
            </c:dLbl>
            <c:delete val="1"/>
          </c:dLbls>
          <c:cat>
            <c:strRef>
              <c:f>Sheet1!$A$2:$A$4</c:f>
              <c:strCache>
                <c:ptCount val="3"/>
                <c:pt idx="0">
                  <c:v>Line</c:v>
                </c:pt>
                <c:pt idx="1">
                  <c:v>Function</c:v>
                </c:pt>
                <c:pt idx="2">
                  <c:v>Branch</c:v>
                </c:pt>
              </c:strCache>
            </c:strRef>
          </c:cat>
          <c:val>
            <c:numRef>
              <c:f>Sheet1!$C$2:$C$4</c:f>
              <c:numCache>
                <c:formatCode>0.00%</c:formatCode>
                <c:ptCount val="3"/>
                <c:pt idx="0">
                  <c:v>0.75580000000000025</c:v>
                </c:pt>
                <c:pt idx="1">
                  <c:v>0.82410000000000005</c:v>
                </c:pt>
                <c:pt idx="2">
                  <c:v>0.47110000000000002</c:v>
                </c:pt>
              </c:numCache>
            </c:numRef>
          </c:val>
        </c:ser>
        <c:axId val="93060096"/>
        <c:axId val="71054080"/>
      </c:barChart>
      <c:catAx>
        <c:axId val="93060096"/>
        <c:scaling>
          <c:orientation val="minMax"/>
        </c:scaling>
        <c:axPos val="b"/>
        <c:tickLblPos val="nextTo"/>
        <c:crossAx val="71054080"/>
        <c:crosses val="autoZero"/>
        <c:auto val="1"/>
        <c:lblAlgn val="ctr"/>
        <c:lblOffset val="100"/>
      </c:catAx>
      <c:valAx>
        <c:axId val="71054080"/>
        <c:scaling>
          <c:orientation val="minMax"/>
          <c:max val="1"/>
          <c:min val="0"/>
        </c:scaling>
        <c:axPos val="l"/>
        <c:majorGridlines/>
        <c:numFmt formatCode="0%" sourceLinked="0"/>
        <c:tickLblPos val="nextTo"/>
        <c:crossAx val="93060096"/>
        <c:crosses val="autoZero"/>
        <c:crossBetween val="between"/>
      </c:valAx>
    </c:plotArea>
    <c:legend>
      <c:legendPos val="b"/>
      <c:layout/>
      <c:txPr>
        <a:bodyPr/>
        <a:lstStyle/>
        <a:p>
          <a:pPr>
            <a:defRPr sz="1600" baseline="0"/>
          </a:pPr>
          <a:endParaRPr lang="zh-CN"/>
        </a:p>
      </c:txPr>
    </c:legend>
    <c:plotVisOnly val="1"/>
  </c:chart>
  <c:txPr>
    <a:bodyPr/>
    <a:lstStyle/>
    <a:p>
      <a:pPr>
        <a:defRPr sz="1800"/>
      </a:pPr>
      <a:endParaRPr lang="zh-CN"/>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D147E-7DBE-4767-81D0-122F4BC23FBC}" type="datetimeFigureOut">
              <a:rPr lang="zh-CN" altLang="en-US" smtClean="0"/>
              <a:pPr/>
              <a:t>2011/6/7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30AE7-2917-4B86-9202-73E1504F1FB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Our motivation</a:t>
            </a:r>
            <a:r>
              <a:rPr lang="en-US" altLang="zh-CN" baseline="0" dirty="0" smtClean="0"/>
              <a:t> is straightforward</a:t>
            </a:r>
            <a:endParaRPr lang="en-US" altLang="zh-CN" dirty="0" smtClean="0"/>
          </a:p>
          <a:p>
            <a:r>
              <a:rPr lang="en-US" altLang="zh-CN" dirty="0" smtClean="0"/>
              <a:t>Generally speaking, 2</a:t>
            </a:r>
            <a:r>
              <a:rPr lang="en-US" altLang="zh-CN" baseline="0" dirty="0" smtClean="0"/>
              <a:t> kinds</a:t>
            </a:r>
          </a:p>
          <a:p>
            <a:r>
              <a:rPr lang="en-US" altLang="zh-CN" baseline="0" dirty="0" smtClean="0"/>
              <a:t>We call the first crash bugs, 2</a:t>
            </a:r>
            <a:r>
              <a:rPr lang="en-US" altLang="zh-CN" baseline="30000" dirty="0" smtClean="0"/>
              <a:t>nd</a:t>
            </a:r>
            <a:r>
              <a:rPr lang="en-US" altLang="zh-CN" baseline="0" dirty="0" smtClean="0"/>
              <a:t> wrong code bugs (221 </a:t>
            </a:r>
            <a:r>
              <a:rPr lang="en-US" altLang="zh-CN" baseline="0" dirty="0" err="1" smtClean="0"/>
              <a:t>vs</a:t>
            </a:r>
            <a:r>
              <a:rPr lang="en-US" altLang="zh-CN" baseline="0" dirty="0" smtClean="0"/>
              <a:t> 107)</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Now let’s talk about the bugs in detail</a:t>
            </a:r>
          </a:p>
          <a:p>
            <a:r>
              <a:rPr lang="en-US" altLang="zh-CN" dirty="0" smtClean="0"/>
              <a:t>1/4</a:t>
            </a:r>
          </a:p>
          <a:p>
            <a:endParaRPr lang="en-US" altLang="zh-CN" dirty="0" smtClean="0"/>
          </a:p>
          <a:p>
            <a:r>
              <a:rPr lang="en-US" altLang="zh-CN" dirty="0" smtClean="0"/>
              <a:t>Your first question probably</a:t>
            </a:r>
            <a:r>
              <a:rPr lang="en-US" altLang="zh-CN" baseline="0" dirty="0" smtClean="0"/>
              <a:t> is: do they matter</a:t>
            </a:r>
          </a:p>
          <a:p>
            <a:endParaRPr lang="en-US" altLang="zh-CN" baseline="0" dirty="0" smtClean="0"/>
          </a:p>
          <a:p>
            <a:r>
              <a:rPr lang="en-US" altLang="zh-CN" baseline="0" dirty="0" smtClean="0"/>
              <a:t>I checked the bug reporters. None of them was doing random testing. So this suggest the bugs found by random testing can do harm to real-world applications as well. </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13</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Highlight</a:t>
            </a:r>
            <a:r>
              <a:rPr lang="en-US" altLang="zh-CN" baseline="0" dirty="0" smtClean="0"/>
              <a:t> border</a:t>
            </a:r>
          </a:p>
          <a:p>
            <a:endParaRPr lang="en-US" altLang="zh-CN" dirty="0" smtClean="0"/>
          </a:p>
          <a:p>
            <a:r>
              <a:rPr lang="en-US" altLang="zh-CN" dirty="0" smtClean="0"/>
              <a:t>The majority of the bugs we found are in the middle-end</a:t>
            </a:r>
            <a:r>
              <a:rPr lang="en-US" altLang="zh-CN" baseline="0" dirty="0" smtClean="0"/>
              <a:t> of backend of the compilers where the optimizations taking place. By generating not only syntactically correct, but also standard conforming random programs, we are able to penetrate the front end, and find optimization bugs in compilers. </a:t>
            </a:r>
          </a:p>
          <a:p>
            <a:endParaRPr lang="en-US" altLang="zh-CN" baseline="0" dirty="0" smtClean="0"/>
          </a:p>
          <a:p>
            <a:r>
              <a:rPr lang="en-US" altLang="zh-CN" baseline="0" dirty="0" smtClean="0"/>
              <a:t>Circle </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14</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Given the fact our</a:t>
            </a:r>
            <a:r>
              <a:rPr lang="en-US" altLang="zh-CN" baseline="0" dirty="0" smtClean="0"/>
              <a:t> random programs find many bugs that the test suites of the compilers didn’t find, we initially thought the random programs cover a lot of the compiler space that is overlooked by test suites. Well, this graphs show we were wrong.</a:t>
            </a:r>
          </a:p>
          <a:p>
            <a:endParaRPr lang="en-US" altLang="zh-CN" baseline="0" dirty="0" smtClean="0"/>
          </a:p>
          <a:p>
            <a:r>
              <a:rPr lang="en-US" altLang="zh-CN" baseline="0" dirty="0" smtClean="0"/>
              <a:t>Actual increment</a:t>
            </a:r>
          </a:p>
          <a:p>
            <a:endParaRPr lang="en-US" altLang="zh-CN" baseline="0" dirty="0" smtClean="0"/>
          </a:p>
          <a:p>
            <a:r>
              <a:rPr lang="en-US" altLang="zh-CN" baseline="0" dirty="0" smtClean="0"/>
              <a:t>The blue bars represent the code coverage achieved by test suites of </a:t>
            </a:r>
            <a:r>
              <a:rPr lang="en-US" altLang="zh-CN" baseline="0" dirty="0" err="1" smtClean="0"/>
              <a:t>gcc</a:t>
            </a:r>
            <a:r>
              <a:rPr lang="en-US" altLang="zh-CN" baseline="0" dirty="0" smtClean="0"/>
              <a:t> and </a:t>
            </a:r>
            <a:r>
              <a:rPr lang="en-US" altLang="zh-CN" baseline="0" dirty="0" err="1" smtClean="0"/>
              <a:t>llvm</a:t>
            </a:r>
            <a:r>
              <a:rPr lang="en-US" altLang="zh-CN" baseline="0" dirty="0" smtClean="0"/>
              <a:t>, and the red bar represent the code coverage achieved by combining test suites with 10,000 random programs, as you can see, the increase of code coverage by random programs is </a:t>
            </a:r>
            <a:r>
              <a:rPr lang="en-US" altLang="zh-CN" baseline="0" dirty="0" err="1" smtClean="0"/>
              <a:t>neglectable</a:t>
            </a:r>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15</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Inside compiler   wider lines</a:t>
            </a:r>
          </a:p>
          <a:p>
            <a:r>
              <a:rPr lang="en-US" altLang="zh-CN" dirty="0" smtClean="0"/>
              <a:t>Link Back to coverage </a:t>
            </a:r>
          </a:p>
          <a:p>
            <a:endParaRPr lang="en-US" altLang="zh-CN" dirty="0" smtClean="0"/>
          </a:p>
          <a:p>
            <a:endParaRPr lang="en-US" altLang="zh-CN" dirty="0" smtClean="0"/>
          </a:p>
          <a:p>
            <a:r>
              <a:rPr lang="en-US" altLang="zh-CN" dirty="0" smtClean="0"/>
              <a:t>This drive</a:t>
            </a:r>
            <a:r>
              <a:rPr lang="en-US" altLang="zh-CN" baseline="0" dirty="0" smtClean="0"/>
              <a:t> us to study the bugs we found. Compiler optimizations follow a pattern like this: do some analysis, and do a safety check, if the conditions are met, transform the code</a:t>
            </a:r>
          </a:p>
          <a:p>
            <a:endParaRPr lang="en-US" altLang="zh-CN" baseline="0" dirty="0" smtClean="0"/>
          </a:p>
          <a:p>
            <a:r>
              <a:rPr lang="en-US" altLang="zh-CN" baseline="0" dirty="0" smtClean="0"/>
              <a:t>What we found is that many compiler bugs are due to wrong safety check, and often times is because the conditions are not strong enough, in this case, you need a condition3 to guard the transformation</a:t>
            </a:r>
          </a:p>
          <a:p>
            <a:endParaRPr lang="en-US" altLang="zh-CN" baseline="0" dirty="0" smtClean="0"/>
          </a:p>
          <a:p>
            <a:r>
              <a:rPr lang="en-US" altLang="zh-CN" baseline="0" dirty="0" smtClean="0"/>
              <a:t>The test suites probably has test cases cover both branches of the safety check, but what they missed, and that’s what random testing is good at, is generating a test case that satisfy these conditions but still shouldn’t be transformed. Here we find a bug without increasing the code coverage</a:t>
            </a:r>
          </a:p>
          <a:p>
            <a:endParaRPr lang="en-US" altLang="zh-CN" baseline="0" dirty="0" smtClean="0"/>
          </a:p>
          <a:p>
            <a:r>
              <a:rPr lang="en-US" altLang="zh-CN" baseline="0" dirty="0" smtClean="0"/>
              <a:t>In my opinions, bugs like this can never been found by any white-box solutions. Because the bug is caused by non-existing code</a:t>
            </a:r>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16</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Progress</a:t>
            </a:r>
          </a:p>
          <a:p>
            <a:r>
              <a:rPr lang="en-US" altLang="zh-CN" dirty="0" smtClean="0"/>
              <a:t>Before</a:t>
            </a:r>
            <a:r>
              <a:rPr lang="en-US" altLang="zh-CN" baseline="0" dirty="0" smtClean="0"/>
              <a:t>  finish the talk, </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17</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It</a:t>
            </a:r>
            <a:r>
              <a:rPr lang="en-US" altLang="zh-CN" baseline="0" dirty="0" smtClean="0"/>
              <a:t> is a research project, but it is stable enough for practical use. </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Talk more</a:t>
            </a:r>
            <a:r>
              <a:rPr lang="en-US" altLang="zh-CN" baseline="0" dirty="0" smtClean="0"/>
              <a:t> about well-</a:t>
            </a:r>
            <a:r>
              <a:rPr lang="en-US" altLang="zh-CN" baseline="0" dirty="0" err="1" smtClean="0"/>
              <a:t>formedness</a:t>
            </a:r>
            <a:r>
              <a:rPr lang="en-US" altLang="zh-CN" baseline="0" dirty="0" smtClean="0"/>
              <a:t> in a minute</a:t>
            </a:r>
          </a:p>
          <a:p>
            <a:r>
              <a:rPr lang="en-US" altLang="zh-CN" baseline="0" dirty="0" smtClean="0"/>
              <a:t>378, including both crash bugs and wrong code bugs</a:t>
            </a:r>
          </a:p>
          <a:p>
            <a:r>
              <a:rPr lang="en-US" altLang="zh-CN" baseline="0" dirty="0" smtClean="0"/>
              <a:t>Such as </a:t>
            </a:r>
            <a:r>
              <a:rPr lang="en-US" altLang="zh-CN" baseline="0" dirty="0" err="1" smtClean="0"/>
              <a:t>gcc</a:t>
            </a:r>
            <a:r>
              <a:rPr lang="en-US" altLang="zh-CN" baseline="0" dirty="0" smtClean="0"/>
              <a:t> and </a:t>
            </a:r>
            <a:r>
              <a:rPr lang="en-US" altLang="zh-CN" baseline="0" dirty="0" err="1" smtClean="0"/>
              <a:t>llvm</a:t>
            </a:r>
            <a:endParaRPr lang="en-US" altLang="zh-CN" baseline="0" dirty="0" smtClean="0"/>
          </a:p>
          <a:p>
            <a:r>
              <a:rPr lang="en-US" altLang="zh-CN" baseline="0" dirty="0" smtClean="0"/>
              <a:t>Indicate two things: compiler writers think our bugs are important enough that worth their time to fix</a:t>
            </a:r>
          </a:p>
          <a:p>
            <a:r>
              <a:rPr lang="en-US" altLang="zh-CN" dirty="0" smtClean="0"/>
              <a:t>2, these compilers are becoming more reliable after fixing our bugs</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If the</a:t>
            </a:r>
            <a:r>
              <a:rPr lang="en-US" altLang="zh-CN" baseline="0" dirty="0" smtClean="0"/>
              <a:t> compiler crashes, we find a crash bug</a:t>
            </a:r>
          </a:p>
          <a:p>
            <a:r>
              <a:rPr lang="en-US" altLang="zh-CN" baseline="0" dirty="0" smtClean="0"/>
              <a:t>If on the other hand, all compilers generate executables, then we run the executable, and compare the outputs. If the results don’t match, one of compilers must be wrong. In most cases, it’s the compiler who generate minority report has a wrong code bug</a:t>
            </a:r>
          </a:p>
          <a:p>
            <a:endParaRPr lang="en-US" altLang="zh-CN" baseline="0" dirty="0" smtClean="0"/>
          </a:p>
          <a:p>
            <a:r>
              <a:rPr lang="en-US" altLang="zh-CN" baseline="0" dirty="0" smtClean="0"/>
              <a:t>A single random program is unlikely to find compiler bugs, but if you repeat this process thousands of times, it becomes very effective at finding…</a:t>
            </a:r>
          </a:p>
          <a:p>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w\switch orders</a:t>
            </a:r>
          </a:p>
          <a:p>
            <a:endParaRPr lang="en-US" altLang="zh-CN" dirty="0" smtClean="0"/>
          </a:p>
          <a:p>
            <a:endParaRPr lang="en-US" altLang="zh-CN" dirty="0" smtClean="0"/>
          </a:p>
          <a:p>
            <a:r>
              <a:rPr lang="en-US" altLang="zh-CN" dirty="0" smtClean="0"/>
              <a:t>Strike a perfect balance between 2</a:t>
            </a:r>
            <a:r>
              <a:rPr lang="en-US" altLang="zh-CN" baseline="0" dirty="0" smtClean="0"/>
              <a:t> contending goals</a:t>
            </a:r>
          </a:p>
          <a:p>
            <a:r>
              <a:rPr lang="en-US" altLang="zh-CN" baseline="0" dirty="0" smtClean="0"/>
              <a:t>Why no ambiguous meaning? Because our random differential testing approach dictate that any disagreement among compilers must be a bug. If you have divide by zero in the program, compilers are perfectly correct while disagreeing with each other, and you have a false positive bug. From our experience, identifying false positives takes tremendous effort, and we decided to avoid the problem at generation time.</a:t>
            </a:r>
          </a:p>
          <a:p>
            <a:endParaRPr lang="en-US" altLang="zh-CN" baseline="0" dirty="0" smtClean="0"/>
          </a:p>
          <a:p>
            <a:r>
              <a:rPr lang="en-US" altLang="zh-CN" baseline="0" dirty="0" smtClean="0"/>
              <a:t>You may notice the 2</a:t>
            </a:r>
            <a:r>
              <a:rPr lang="en-US" altLang="zh-CN" baseline="30000" dirty="0" smtClean="0"/>
              <a:t>nd</a:t>
            </a:r>
            <a:r>
              <a:rPr lang="en-US" altLang="zh-CN" baseline="0" dirty="0" smtClean="0"/>
              <a:t> goal is </a:t>
            </a:r>
            <a:r>
              <a:rPr lang="en-US" altLang="zh-CN" baseline="0" dirty="0" err="1" smtClean="0"/>
              <a:t>contigent</a:t>
            </a:r>
            <a:r>
              <a:rPr lang="en-US" altLang="zh-CN" baseline="0" dirty="0" smtClean="0"/>
              <a:t> on the 1</a:t>
            </a:r>
            <a:r>
              <a:rPr lang="en-US" altLang="zh-CN" baseline="30000" dirty="0" smtClean="0"/>
              <a:t>st</a:t>
            </a:r>
            <a:r>
              <a:rPr lang="en-US" altLang="zh-CN" baseline="0" dirty="0" smtClean="0"/>
              <a:t> goal. For example, only when we support pointers, we need to worry about dangling and null pointers. The way we develop Csmith is whenever we add support for new features, we add </a:t>
            </a:r>
            <a:r>
              <a:rPr lang="en-US" altLang="zh-CN" baseline="0" dirty="0" err="1" smtClean="0"/>
              <a:t>machinary</a:t>
            </a:r>
            <a:r>
              <a:rPr lang="en-US" altLang="zh-CN" baseline="0" dirty="0" smtClean="0"/>
              <a:t> to avoid undesired behaviors associated with that feature at the same time</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Single processor 1 w</a:t>
            </a:r>
          </a:p>
          <a:p>
            <a:endParaRPr lang="en-US" altLang="zh-CN" dirty="0" smtClean="0"/>
          </a:p>
          <a:p>
            <a:r>
              <a:rPr lang="en-US" altLang="zh-CN" dirty="0" smtClean="0"/>
              <a:t>Here we compare the bug</a:t>
            </a:r>
            <a:r>
              <a:rPr lang="en-US" altLang="zh-CN" baseline="0" dirty="0" smtClean="0"/>
              <a:t> finding power of Csmith with four other previously published random generators. We run the generators continuously for 7 days, and used the random test cases to test a collections of compilers, including some versions of </a:t>
            </a:r>
            <a:r>
              <a:rPr lang="en-US" altLang="zh-CN" baseline="0" dirty="0" err="1" smtClean="0"/>
              <a:t>gcc</a:t>
            </a:r>
            <a:r>
              <a:rPr lang="en-US" altLang="zh-CN" baseline="0" dirty="0" smtClean="0"/>
              <a:t> and some versions of </a:t>
            </a:r>
            <a:r>
              <a:rPr lang="en-US" altLang="zh-CN" baseline="0" dirty="0" err="1" smtClean="0"/>
              <a:t>llvm</a:t>
            </a:r>
            <a:r>
              <a:rPr lang="en-US" altLang="zh-CN" baseline="0" dirty="0" smtClean="0"/>
              <a:t>. </a:t>
            </a:r>
          </a:p>
          <a:p>
            <a:endParaRPr lang="en-US" altLang="zh-CN" baseline="0" dirty="0" smtClean="0"/>
          </a:p>
          <a:p>
            <a:r>
              <a:rPr lang="en-US" altLang="zh-CN" baseline="0" dirty="0" smtClean="0"/>
              <a:t>The X axis the number of days, and the Y axis is the cumulative distinct crash errors found those random generators. At the end, Csmith found 86 different ways to crash the compilers, far exceed the other compilers</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Mixed </a:t>
            </a:r>
            <a:r>
              <a:rPr lang="en-US" altLang="zh-CN" dirty="0" err="1" smtClean="0"/>
              <a:t>stragety</a:t>
            </a:r>
            <a:r>
              <a:rPr lang="en-US" altLang="zh-CN" dirty="0" smtClean="0"/>
              <a:t> seen </a:t>
            </a:r>
            <a:r>
              <a:rPr lang="en-US" altLang="zh-CN" dirty="0" err="1" smtClean="0"/>
              <a:t>appro</a:t>
            </a:r>
            <a:r>
              <a:rPr lang="en-US" altLang="zh-CN" dirty="0" smtClean="0"/>
              <a:t>.</a:t>
            </a:r>
          </a:p>
          <a:p>
            <a:endParaRPr lang="en-US" altLang="zh-CN" dirty="0" smtClean="0"/>
          </a:p>
          <a:p>
            <a:r>
              <a:rPr lang="en-US" altLang="zh-CN" dirty="0" smtClean="0"/>
              <a:t>Two</a:t>
            </a:r>
            <a:r>
              <a:rPr lang="en-US" altLang="zh-CN" baseline="0" dirty="0" smtClean="0"/>
              <a:t> ways of </a:t>
            </a:r>
          </a:p>
          <a:p>
            <a:r>
              <a:rPr lang="en-US" altLang="zh-CN" baseline="0" dirty="0" smtClean="0"/>
              <a:t>Some Better at generation time </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dirty="0" smtClean="0"/>
              <a:t>We</a:t>
            </a:r>
            <a:r>
              <a:rPr lang="en-US" altLang="zh-CN" baseline="0" dirty="0" smtClean="0"/>
              <a:t> avoid some integer undefined behaviors, such as divide by 0 and shift by negative at generation time as much as possible. This is done with constant folding/</a:t>
            </a:r>
            <a:r>
              <a:rPr lang="en-US" altLang="zh-CN" baseline="0" dirty="0" err="1" smtClean="0"/>
              <a:t>propgation</a:t>
            </a:r>
            <a:r>
              <a:rPr lang="en-US" altLang="zh-CN" baseline="0" dirty="0" smtClean="0"/>
              <a:t> and al. Then we also have a runtime solution, that is, by wrapping integer operations inside a function where operands are checked before the operation</a:t>
            </a:r>
          </a:p>
          <a:p>
            <a:endParaRPr lang="en-US" altLang="zh-CN" baseline="0" dirty="0" smtClean="0"/>
          </a:p>
          <a:p>
            <a:r>
              <a:rPr lang="en-US" altLang="zh-CN" baseline="0" dirty="0" smtClean="0"/>
              <a:t>Much harder to deal with than the first 3. We have to perform some analysis at generation time to avoid them altogether. An unique of challenges of these analysis is they must be able to handle the scenario where some code generated later invalidate an earlier analysis result.  </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Csmith </a:t>
            </a:r>
          </a:p>
          <a:p>
            <a:r>
              <a:rPr lang="en-US" altLang="zh-CN" dirty="0" err="1" smtClean="0"/>
              <a:t>Eztra</a:t>
            </a:r>
            <a:r>
              <a:rPr lang="en-US" altLang="zh-CN" dirty="0" smtClean="0"/>
              <a:t> Step between p and q</a:t>
            </a:r>
          </a:p>
          <a:p>
            <a:endParaRPr lang="en-US" altLang="zh-CN" dirty="0" smtClean="0"/>
          </a:p>
          <a:p>
            <a:r>
              <a:rPr lang="en-US" altLang="zh-CN" dirty="0" smtClean="0"/>
              <a:t>Let’s look at the</a:t>
            </a:r>
            <a:r>
              <a:rPr lang="en-US" altLang="zh-CN" baseline="0" dirty="0" smtClean="0"/>
              <a:t> interaction </a:t>
            </a:r>
            <a:r>
              <a:rPr lang="en-US" altLang="zh-CN" baseline="0" dirty="0" err="1" smtClean="0"/>
              <a:t>bewteen</a:t>
            </a:r>
            <a:r>
              <a:rPr lang="en-US" altLang="zh-CN" baseline="0" dirty="0" smtClean="0"/>
              <a:t>…</a:t>
            </a:r>
          </a:p>
          <a:p>
            <a:r>
              <a:rPr lang="en-US" altLang="zh-CN" baseline="0" dirty="0" smtClean="0"/>
              <a:t>The code generator operates on a AST, and is trying to generate LHS for an assignment at this moment</a:t>
            </a:r>
          </a:p>
          <a:p>
            <a:endParaRPr lang="en-US" altLang="zh-CN" baseline="0" dirty="0" smtClean="0"/>
          </a:p>
          <a:p>
            <a:r>
              <a:rPr lang="en-US" altLang="zh-CN" baseline="0" dirty="0" smtClean="0"/>
              <a:t>The analyzer says no either because q is a null or dangling pointer, or because q is modified inside func_2</a:t>
            </a:r>
          </a:p>
          <a:p>
            <a:endParaRPr lang="en-US" altLang="zh-CN" baseline="0" dirty="0" smtClean="0"/>
          </a:p>
          <a:p>
            <a:r>
              <a:rPr lang="en-US" altLang="zh-CN" baseline="0" dirty="0" smtClean="0"/>
              <a:t>The generator just drop the code and re-spin</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Csmith </a:t>
            </a:r>
          </a:p>
          <a:p>
            <a:r>
              <a:rPr lang="en-US" altLang="zh-CN" dirty="0" err="1" smtClean="0"/>
              <a:t>Eztra</a:t>
            </a:r>
            <a:r>
              <a:rPr lang="en-US" altLang="zh-CN" dirty="0" smtClean="0"/>
              <a:t> Step between p and q</a:t>
            </a:r>
          </a:p>
          <a:p>
            <a:endParaRPr lang="en-US" altLang="zh-CN" dirty="0" smtClean="0"/>
          </a:p>
          <a:p>
            <a:r>
              <a:rPr lang="en-US" altLang="zh-CN" dirty="0" smtClean="0"/>
              <a:t>Let’s look at the</a:t>
            </a:r>
            <a:r>
              <a:rPr lang="en-US" altLang="zh-CN" baseline="0" dirty="0" smtClean="0"/>
              <a:t> interaction </a:t>
            </a:r>
            <a:r>
              <a:rPr lang="en-US" altLang="zh-CN" baseline="0" dirty="0" err="1" smtClean="0"/>
              <a:t>bewteen</a:t>
            </a:r>
            <a:r>
              <a:rPr lang="en-US" altLang="zh-CN" baseline="0" dirty="0" smtClean="0"/>
              <a:t>…</a:t>
            </a:r>
          </a:p>
          <a:p>
            <a:r>
              <a:rPr lang="en-US" altLang="zh-CN" baseline="0" dirty="0" smtClean="0"/>
              <a:t>The code generator operates on a AST, and is trying to generate LHS for an assignment at this moment</a:t>
            </a:r>
          </a:p>
          <a:p>
            <a:endParaRPr lang="en-US" altLang="zh-CN" baseline="0" dirty="0" smtClean="0"/>
          </a:p>
          <a:p>
            <a:r>
              <a:rPr lang="en-US" altLang="zh-CN" baseline="0" dirty="0" smtClean="0"/>
              <a:t>The analyzer says no either because q is a null or dangling pointer, or because q is modified inside func_2</a:t>
            </a:r>
          </a:p>
          <a:p>
            <a:endParaRPr lang="en-US" altLang="zh-CN" baseline="0" dirty="0" smtClean="0"/>
          </a:p>
          <a:p>
            <a:r>
              <a:rPr lang="en-US" altLang="zh-CN" baseline="0" dirty="0" smtClean="0"/>
              <a:t>The generator just drop the code and re-spin</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11</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This time it choose another pointer p (in scope)</a:t>
            </a:r>
          </a:p>
          <a:p>
            <a:endParaRPr lang="en-US" altLang="zh-CN" dirty="0" smtClean="0"/>
          </a:p>
          <a:p>
            <a:r>
              <a:rPr lang="en-US" altLang="zh-CN" dirty="0" smtClean="0"/>
              <a:t>Two things happens: the generator commit</a:t>
            </a:r>
            <a:r>
              <a:rPr lang="en-US" altLang="zh-CN" baseline="0" dirty="0" smtClean="0"/>
              <a:t> this piece of code into tree, and the analyzer record </a:t>
            </a:r>
          </a:p>
          <a:p>
            <a:r>
              <a:rPr lang="en-US" altLang="zh-CN" baseline="0" dirty="0" smtClean="0"/>
              <a:t>the facts for the </a:t>
            </a:r>
            <a:r>
              <a:rPr lang="en-US" altLang="zh-CN" baseline="0" dirty="0" err="1" smtClean="0"/>
              <a:t>commited</a:t>
            </a:r>
            <a:r>
              <a:rPr lang="en-US" altLang="zh-CN" baseline="0" dirty="0" smtClean="0"/>
              <a:t> code</a:t>
            </a:r>
          </a:p>
          <a:p>
            <a:endParaRPr lang="en-US" altLang="zh-CN" baseline="0" dirty="0" smtClean="0"/>
          </a:p>
          <a:p>
            <a:r>
              <a:rPr lang="en-US" altLang="zh-CN" baseline="0" dirty="0" smtClean="0"/>
              <a:t>Now talk about results</a:t>
            </a:r>
            <a:endParaRPr lang="zh-CN" altLang="en-US" dirty="0"/>
          </a:p>
        </p:txBody>
      </p:sp>
      <p:sp>
        <p:nvSpPr>
          <p:cNvPr id="4" name="灯片编号占位符 3"/>
          <p:cNvSpPr>
            <a:spLocks noGrp="1"/>
          </p:cNvSpPr>
          <p:nvPr>
            <p:ph type="sldNum" sz="quarter" idx="10"/>
          </p:nvPr>
        </p:nvSpPr>
        <p:spPr/>
        <p:txBody>
          <a:bodyPr/>
          <a:lstStyle/>
          <a:p>
            <a:fld id="{01330AE7-2917-4B86-9202-73E1504F1FB9}" type="slidenum">
              <a:rPr lang="zh-CN" altLang="en-US" smtClean="0"/>
              <a:pPr/>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8FF37EC-6BC4-4702-8191-F940CF31EDE2}" type="datetime1">
              <a:rPr lang="zh-CN" altLang="en-US" smtClean="0"/>
              <a:pPr/>
              <a:t>2011/6/7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DFD2B2-C811-4F21-B386-6062EC868260}" type="datetime1">
              <a:rPr lang="zh-CN" altLang="en-US" smtClean="0"/>
              <a:pPr/>
              <a:t>2011/6/7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DD71C0F-4FA0-490C-BB1D-363D2C72DFF1}" type="datetime1">
              <a:rPr lang="zh-CN" altLang="en-US" smtClean="0"/>
              <a:pPr/>
              <a:t>2011/6/7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072C68B-789D-4CF7-ABBF-960DB2BD6BA3}" type="datetime1">
              <a:rPr lang="zh-CN" altLang="en-US" smtClean="0"/>
              <a:pPr/>
              <a:t>2011/6/7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E7586E5-DA8E-4326-B89C-635D0C7F434D}" type="datetime1">
              <a:rPr lang="zh-CN" altLang="en-US" smtClean="0"/>
              <a:pPr/>
              <a:t>2011/6/7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181D371-BD06-4A5E-B12F-25F7C2AC8A4D}" type="datetime1">
              <a:rPr lang="zh-CN" altLang="en-US" smtClean="0"/>
              <a:pPr/>
              <a:t>2011/6/7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969CE0A-0723-43D6-A5FB-46659754BB4F}" type="datetime1">
              <a:rPr lang="zh-CN" altLang="en-US" smtClean="0"/>
              <a:pPr/>
              <a:t>2011/6/7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E39B08D-C80B-4DDA-B0D0-0EF8D305AA90}" type="datetime1">
              <a:rPr lang="zh-CN" altLang="en-US" smtClean="0"/>
              <a:pPr/>
              <a:t>2011/6/7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EA515E4-B362-4749-9DD2-818B4BDD5A81}" type="datetime1">
              <a:rPr lang="zh-CN" altLang="en-US" smtClean="0"/>
              <a:pPr/>
              <a:t>2011/6/7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A706B42-FEF0-44D0-A954-42A6FF54BC32}" type="datetime1">
              <a:rPr lang="zh-CN" altLang="en-US" smtClean="0"/>
              <a:pPr/>
              <a:t>2011/6/7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C690C35-9CBD-47D2-9DAA-48DD5C2DECA4}" type="datetime1">
              <a:rPr lang="zh-CN" altLang="en-US" smtClean="0"/>
              <a:pPr/>
              <a:t>2011/6/7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E312E37-C5A3-4449-BF85-3CDCDBEF557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8232F-966E-4300-ADA0-5452B8306F29}" type="datetime1">
              <a:rPr lang="zh-CN" altLang="en-US" smtClean="0"/>
              <a:pPr/>
              <a:t>2011/6/7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12E37-C5A3-4449-BF85-3CDCDBEF557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914400"/>
            <a:ext cx="7772400" cy="2003425"/>
          </a:xfrm>
        </p:spPr>
        <p:txBody>
          <a:bodyPr>
            <a:normAutofit fontScale="90000"/>
          </a:bodyPr>
          <a:lstStyle/>
          <a:p>
            <a:r>
              <a:rPr lang="en-US" altLang="zh-CN" b="1" dirty="0" smtClean="0"/>
              <a:t>Finding and Understanding Bugs </a:t>
            </a:r>
            <a:br>
              <a:rPr lang="en-US" altLang="zh-CN" b="1" dirty="0" smtClean="0"/>
            </a:br>
            <a:r>
              <a:rPr lang="en-US" altLang="zh-CN" b="1" dirty="0" smtClean="0"/>
              <a:t>in </a:t>
            </a:r>
            <a:br>
              <a:rPr lang="en-US" altLang="zh-CN" b="1" dirty="0" smtClean="0"/>
            </a:br>
            <a:r>
              <a:rPr lang="en-US" altLang="zh-CN" b="1" dirty="0" smtClean="0"/>
              <a:t>C</a:t>
            </a:r>
            <a:r>
              <a:rPr lang="en-US" altLang="zh-CN" b="1" dirty="0" smtClean="0">
                <a:solidFill>
                  <a:schemeClr val="accent5">
                    <a:lumMod val="75000"/>
                  </a:schemeClr>
                </a:solidFill>
              </a:rPr>
              <a:t> </a:t>
            </a:r>
            <a:r>
              <a:rPr lang="en-US" altLang="zh-CN" b="1" dirty="0" smtClean="0"/>
              <a:t>Compilers</a:t>
            </a:r>
            <a:endParaRPr lang="zh-CN" altLang="en-US" b="1" dirty="0"/>
          </a:p>
        </p:txBody>
      </p:sp>
      <p:sp>
        <p:nvSpPr>
          <p:cNvPr id="3" name="副标题 2"/>
          <p:cNvSpPr>
            <a:spLocks noGrp="1"/>
          </p:cNvSpPr>
          <p:nvPr>
            <p:ph type="subTitle" idx="1"/>
          </p:nvPr>
        </p:nvSpPr>
        <p:spPr>
          <a:xfrm>
            <a:off x="1295400" y="3581400"/>
            <a:ext cx="6324600" cy="2590800"/>
          </a:xfrm>
          <a:ln>
            <a:noFill/>
          </a:ln>
        </p:spPr>
        <p:txBody>
          <a:bodyPr>
            <a:noAutofit/>
          </a:bodyPr>
          <a:lstStyle/>
          <a:p>
            <a:r>
              <a:rPr lang="en-US" altLang="zh-CN" sz="2800" b="1" dirty="0" smtClean="0">
                <a:solidFill>
                  <a:srgbClr val="FF0000"/>
                </a:solidFill>
              </a:rPr>
              <a:t>Xuejun Yang</a:t>
            </a:r>
          </a:p>
          <a:p>
            <a:r>
              <a:rPr lang="en-US" altLang="zh-CN" sz="2800" b="1" dirty="0" smtClean="0">
                <a:solidFill>
                  <a:schemeClr val="tx1"/>
                </a:solidFill>
              </a:rPr>
              <a:t>Yang Chen</a:t>
            </a:r>
          </a:p>
          <a:p>
            <a:r>
              <a:rPr lang="en-US" altLang="zh-CN" sz="2800" b="1" dirty="0" smtClean="0">
                <a:solidFill>
                  <a:schemeClr val="tx1"/>
                </a:solidFill>
              </a:rPr>
              <a:t>Eric Eide</a:t>
            </a:r>
          </a:p>
          <a:p>
            <a:r>
              <a:rPr lang="en-US" altLang="zh-CN" sz="2800" b="1" dirty="0" smtClean="0">
                <a:solidFill>
                  <a:schemeClr val="tx1"/>
                </a:solidFill>
              </a:rPr>
              <a:t>John Regehr</a:t>
            </a:r>
          </a:p>
          <a:p>
            <a:r>
              <a:rPr lang="en-US" altLang="zh-CN" sz="2800" b="1" dirty="0" smtClean="0">
                <a:solidFill>
                  <a:schemeClr val="tx1"/>
                </a:solidFill>
              </a:rPr>
              <a:t>University of Utah</a:t>
            </a:r>
            <a:endParaRPr lang="zh-CN" altLang="en-US" sz="2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矩形 74"/>
          <p:cNvSpPr/>
          <p:nvPr/>
        </p:nvSpPr>
        <p:spPr>
          <a:xfrm>
            <a:off x="4038600" y="990600"/>
            <a:ext cx="3657600" cy="42672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5181600" y="5410200"/>
            <a:ext cx="1905000" cy="400110"/>
          </a:xfrm>
          <a:prstGeom prst="rect">
            <a:avLst/>
          </a:prstGeom>
          <a:noFill/>
        </p:spPr>
        <p:txBody>
          <a:bodyPr wrap="square" rtlCol="0">
            <a:spAutoFit/>
          </a:bodyPr>
          <a:lstStyle/>
          <a:p>
            <a:r>
              <a:rPr lang="en-US" altLang="zh-CN" sz="2000" dirty="0" smtClean="0"/>
              <a:t>Code Generator</a:t>
            </a:r>
            <a:endParaRPr lang="zh-CN" altLang="en-US" sz="2000" dirty="0"/>
          </a:p>
        </p:txBody>
      </p:sp>
      <p:sp>
        <p:nvSpPr>
          <p:cNvPr id="16" name="灯片编号占位符 15"/>
          <p:cNvSpPr>
            <a:spLocks noGrp="1"/>
          </p:cNvSpPr>
          <p:nvPr>
            <p:ph type="sldNum" sz="quarter" idx="12"/>
          </p:nvPr>
        </p:nvSpPr>
        <p:spPr/>
        <p:txBody>
          <a:bodyPr/>
          <a:lstStyle/>
          <a:p>
            <a:fld id="{3E312E37-C5A3-4449-BF85-3CDCDBEF557E}" type="slidenum">
              <a:rPr lang="zh-CN" altLang="en-US" smtClean="0"/>
              <a:pPr/>
              <a:t>10</a:t>
            </a:fld>
            <a:endParaRPr lang="zh-CN" altLang="en-US"/>
          </a:p>
        </p:txBody>
      </p:sp>
      <p:sp>
        <p:nvSpPr>
          <p:cNvPr id="20" name="TextBox 19"/>
          <p:cNvSpPr txBox="1"/>
          <p:nvPr/>
        </p:nvSpPr>
        <p:spPr>
          <a:xfrm>
            <a:off x="5181600" y="1824336"/>
            <a:ext cx="11430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solidFill>
                  <a:srgbClr val="002060"/>
                </a:solidFill>
              </a:rPr>
              <a:t>assign</a:t>
            </a:r>
            <a:endParaRPr lang="zh-CN" altLang="en-US" sz="2400" dirty="0">
              <a:solidFill>
                <a:srgbClr val="002060"/>
              </a:solidFill>
            </a:endParaRPr>
          </a:p>
        </p:txBody>
      </p:sp>
      <p:sp>
        <p:nvSpPr>
          <p:cNvPr id="21" name="TextBox 20"/>
          <p:cNvSpPr txBox="1"/>
          <p:nvPr/>
        </p:nvSpPr>
        <p:spPr>
          <a:xfrm>
            <a:off x="6210300" y="2738736"/>
            <a:ext cx="9144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t>call</a:t>
            </a:r>
            <a:endParaRPr lang="zh-CN" altLang="en-US" sz="2400" dirty="0"/>
          </a:p>
        </p:txBody>
      </p:sp>
      <p:sp>
        <p:nvSpPr>
          <p:cNvPr id="22" name="TextBox 21"/>
          <p:cNvSpPr txBox="1"/>
          <p:nvPr/>
        </p:nvSpPr>
        <p:spPr>
          <a:xfrm>
            <a:off x="6057900" y="4186536"/>
            <a:ext cx="12192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t>func_2</a:t>
            </a:r>
            <a:endParaRPr lang="zh-CN" altLang="en-US" sz="2400" dirty="0"/>
          </a:p>
        </p:txBody>
      </p:sp>
      <p:cxnSp>
        <p:nvCxnSpPr>
          <p:cNvPr id="25" name="直接箭头连接符 24"/>
          <p:cNvCxnSpPr>
            <a:stCxn id="20" idx="2"/>
            <a:endCxn id="21" idx="0"/>
          </p:cNvCxnSpPr>
          <p:nvPr/>
        </p:nvCxnSpPr>
        <p:spPr>
          <a:xfrm rot="16200000" flipH="1">
            <a:off x="5983933" y="2055168"/>
            <a:ext cx="452735" cy="914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stCxn id="21" idx="2"/>
            <a:endCxn id="22" idx="0"/>
          </p:cNvCxnSpPr>
          <p:nvPr/>
        </p:nvCxnSpPr>
        <p:spPr>
          <a:xfrm rot="5400000">
            <a:off x="6174433" y="3693468"/>
            <a:ext cx="98613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20" idx="2"/>
            <a:endCxn id="23" idx="0"/>
          </p:cNvCxnSpPr>
          <p:nvPr/>
        </p:nvCxnSpPr>
        <p:spPr>
          <a:xfrm rot="5400000">
            <a:off x="4991101" y="2057400"/>
            <a:ext cx="533399"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600200" y="3810000"/>
            <a:ext cx="1600200" cy="461665"/>
          </a:xfrm>
          <a:prstGeom prst="rect">
            <a:avLst/>
          </a:prstGeom>
          <a:noFill/>
          <a:ln>
            <a:solidFill>
              <a:schemeClr val="accent1"/>
            </a:solidFill>
          </a:ln>
        </p:spPr>
        <p:txBody>
          <a:bodyPr wrap="square" rtlCol="0">
            <a:spAutoFit/>
          </a:bodyPr>
          <a:lstStyle/>
          <a:p>
            <a:pPr algn="ctr"/>
            <a:r>
              <a:rPr lang="en-US" altLang="zh-CN" sz="2400" dirty="0" smtClean="0"/>
              <a:t>validate</a:t>
            </a:r>
            <a:endParaRPr lang="zh-CN" altLang="en-US" sz="2400" dirty="0"/>
          </a:p>
        </p:txBody>
      </p:sp>
      <p:cxnSp>
        <p:nvCxnSpPr>
          <p:cNvPr id="63" name="直接连接符 62"/>
          <p:cNvCxnSpPr>
            <a:stCxn id="23" idx="2"/>
          </p:cNvCxnSpPr>
          <p:nvPr/>
        </p:nvCxnSpPr>
        <p:spPr>
          <a:xfrm rot="5400000">
            <a:off x="4343401" y="3700164"/>
            <a:ext cx="838199" cy="0"/>
          </a:xfrm>
          <a:prstGeom prst="line">
            <a:avLst/>
          </a:prstGeom>
          <a:ln w="3175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65" name="直接箭头连接符 64"/>
          <p:cNvCxnSpPr/>
          <p:nvPr/>
        </p:nvCxnSpPr>
        <p:spPr>
          <a:xfrm rot="10800000">
            <a:off x="3200400" y="4114800"/>
            <a:ext cx="1524000" cy="1588"/>
          </a:xfrm>
          <a:prstGeom prst="straightConnector1">
            <a:avLst/>
          </a:prstGeom>
          <a:ln w="31750">
            <a:solidFill>
              <a:schemeClr val="accent6"/>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rot="5400000">
            <a:off x="2324100" y="3390900"/>
            <a:ext cx="838200" cy="0"/>
          </a:xfrm>
          <a:prstGeom prst="line">
            <a:avLst/>
          </a:prstGeom>
          <a:ln w="3175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p:nvPr/>
        </p:nvCxnSpPr>
        <p:spPr>
          <a:xfrm>
            <a:off x="2743200" y="2971800"/>
            <a:ext cx="1676400" cy="1588"/>
          </a:xfrm>
          <a:prstGeom prst="straightConnector1">
            <a:avLst/>
          </a:prstGeom>
          <a:ln w="31750">
            <a:solidFill>
              <a:schemeClr val="accent6"/>
            </a:solidFill>
            <a:prstDash val="solid"/>
            <a:tailEnd type="arrow" w="lg" len="lg"/>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505200" y="4191000"/>
            <a:ext cx="609600" cy="400110"/>
          </a:xfrm>
          <a:prstGeom prst="rect">
            <a:avLst/>
          </a:prstGeom>
          <a:noFill/>
        </p:spPr>
        <p:txBody>
          <a:bodyPr wrap="square" rtlCol="0">
            <a:spAutoFit/>
          </a:bodyPr>
          <a:lstStyle/>
          <a:p>
            <a:r>
              <a:rPr lang="en-US" altLang="zh-CN" sz="2000" dirty="0" smtClean="0"/>
              <a:t>ok?</a:t>
            </a:r>
            <a:endParaRPr lang="zh-CN" altLang="en-US" sz="2000" dirty="0"/>
          </a:p>
        </p:txBody>
      </p:sp>
      <p:sp>
        <p:nvSpPr>
          <p:cNvPr id="24" name="矩形 23"/>
          <p:cNvSpPr/>
          <p:nvPr/>
        </p:nvSpPr>
        <p:spPr>
          <a:xfrm>
            <a:off x="990600" y="5410200"/>
            <a:ext cx="3276600" cy="400110"/>
          </a:xfrm>
          <a:prstGeom prst="rect">
            <a:avLst/>
          </a:prstGeom>
          <a:ln>
            <a:noFill/>
          </a:ln>
        </p:spPr>
        <p:txBody>
          <a:bodyPr wrap="square">
            <a:spAutoFit/>
          </a:bodyPr>
          <a:lstStyle/>
          <a:p>
            <a:pPr lvl="0"/>
            <a:r>
              <a:rPr lang="en-US" altLang="zh-CN" sz="2000" dirty="0" smtClean="0"/>
              <a:t>Generation Time Analyzer</a:t>
            </a:r>
            <a:endParaRPr lang="zh-CN" altLang="en-US" sz="2000" dirty="0" smtClean="0"/>
          </a:p>
        </p:txBody>
      </p:sp>
      <p:sp>
        <p:nvSpPr>
          <p:cNvPr id="37" name="矩形 36"/>
          <p:cNvSpPr/>
          <p:nvPr/>
        </p:nvSpPr>
        <p:spPr>
          <a:xfrm>
            <a:off x="1295400" y="2819400"/>
            <a:ext cx="2133600" cy="23622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TextBox 43"/>
          <p:cNvSpPr txBox="1"/>
          <p:nvPr/>
        </p:nvSpPr>
        <p:spPr>
          <a:xfrm>
            <a:off x="3429000" y="2514600"/>
            <a:ext cx="533400" cy="400110"/>
          </a:xfrm>
          <a:prstGeom prst="rect">
            <a:avLst/>
          </a:prstGeom>
          <a:noFill/>
        </p:spPr>
        <p:txBody>
          <a:bodyPr wrap="square" rtlCol="0">
            <a:spAutoFit/>
          </a:bodyPr>
          <a:lstStyle/>
          <a:p>
            <a:r>
              <a:rPr lang="en-US" altLang="zh-CN" sz="2000" dirty="0" smtClean="0"/>
              <a:t>no</a:t>
            </a:r>
          </a:p>
        </p:txBody>
      </p:sp>
      <p:sp>
        <p:nvSpPr>
          <p:cNvPr id="23" name="TextBox 22"/>
          <p:cNvSpPr txBox="1"/>
          <p:nvPr/>
        </p:nvSpPr>
        <p:spPr>
          <a:xfrm>
            <a:off x="4495800" y="2819400"/>
            <a:ext cx="533400" cy="461665"/>
          </a:xfrm>
          <a:prstGeom prst="rect">
            <a:avLst/>
          </a:prstGeom>
          <a:solidFill>
            <a:schemeClr val="accent6">
              <a:lumMod val="60000"/>
              <a:lumOff val="40000"/>
            </a:schemeClr>
          </a:solidFill>
          <a:ln>
            <a:solidFill>
              <a:schemeClr val="accent1"/>
            </a:solidFill>
          </a:ln>
        </p:spPr>
        <p:txBody>
          <a:bodyPr wrap="square" rtlCol="0">
            <a:spAutoFit/>
          </a:bodyPr>
          <a:lstStyle/>
          <a:p>
            <a:r>
              <a:rPr lang="en-US" altLang="zh-CN" sz="2400" dirty="0" smtClean="0"/>
              <a:t>*q</a:t>
            </a:r>
            <a:endParaRPr lang="zh-CN" altLang="en-US" sz="2400" dirty="0"/>
          </a:p>
        </p:txBody>
      </p:sp>
      <p:sp>
        <p:nvSpPr>
          <p:cNvPr id="50" name="TextBox 49"/>
          <p:cNvSpPr txBox="1"/>
          <p:nvPr/>
        </p:nvSpPr>
        <p:spPr>
          <a:xfrm>
            <a:off x="5181600" y="1143000"/>
            <a:ext cx="11430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solidFill>
                  <a:srgbClr val="002060"/>
                </a:solidFill>
              </a:rPr>
              <a:t>…</a:t>
            </a:r>
            <a:endParaRPr lang="zh-CN" altLang="en-US" sz="2400" dirty="0">
              <a:solidFill>
                <a:srgbClr val="002060"/>
              </a:solidFill>
            </a:endParaRPr>
          </a:p>
        </p:txBody>
      </p:sp>
      <p:sp>
        <p:nvSpPr>
          <p:cNvPr id="52" name="TextBox 51"/>
          <p:cNvSpPr txBox="1"/>
          <p:nvPr/>
        </p:nvSpPr>
        <p:spPr>
          <a:xfrm>
            <a:off x="6324600" y="2286000"/>
            <a:ext cx="685800" cy="369332"/>
          </a:xfrm>
          <a:prstGeom prst="rect">
            <a:avLst/>
          </a:prstGeom>
          <a:noFill/>
        </p:spPr>
        <p:txBody>
          <a:bodyPr wrap="square" rtlCol="0">
            <a:spAutoFit/>
          </a:bodyPr>
          <a:lstStyle/>
          <a:p>
            <a:r>
              <a:rPr lang="en-US" altLang="zh-CN" dirty="0" smtClean="0"/>
              <a:t>RHS</a:t>
            </a:r>
            <a:endParaRPr lang="zh-CN" altLang="en-US" dirty="0"/>
          </a:p>
        </p:txBody>
      </p:sp>
      <p:sp>
        <p:nvSpPr>
          <p:cNvPr id="53" name="TextBox 52"/>
          <p:cNvSpPr txBox="1"/>
          <p:nvPr/>
        </p:nvSpPr>
        <p:spPr>
          <a:xfrm>
            <a:off x="4648200" y="2362200"/>
            <a:ext cx="609600" cy="369332"/>
          </a:xfrm>
          <a:prstGeom prst="rect">
            <a:avLst/>
          </a:prstGeom>
          <a:noFill/>
        </p:spPr>
        <p:txBody>
          <a:bodyPr wrap="square" rtlCol="0">
            <a:spAutoFit/>
          </a:bodyPr>
          <a:lstStyle/>
          <a:p>
            <a:r>
              <a:rPr lang="en-US" altLang="zh-CN" dirty="0" smtClean="0"/>
              <a:t>LHS</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72" grpId="0"/>
      <p:bldP spid="44" grpId="0"/>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矩形 74"/>
          <p:cNvSpPr/>
          <p:nvPr/>
        </p:nvSpPr>
        <p:spPr>
          <a:xfrm>
            <a:off x="4038600" y="990600"/>
            <a:ext cx="3657600" cy="42672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5181600" y="5410200"/>
            <a:ext cx="1905000" cy="400110"/>
          </a:xfrm>
          <a:prstGeom prst="rect">
            <a:avLst/>
          </a:prstGeom>
          <a:noFill/>
        </p:spPr>
        <p:txBody>
          <a:bodyPr wrap="square" rtlCol="0">
            <a:spAutoFit/>
          </a:bodyPr>
          <a:lstStyle/>
          <a:p>
            <a:r>
              <a:rPr lang="en-US" altLang="zh-CN" sz="2000" dirty="0" smtClean="0"/>
              <a:t>Code Generator</a:t>
            </a:r>
            <a:endParaRPr lang="zh-CN" altLang="en-US" sz="2000" dirty="0"/>
          </a:p>
        </p:txBody>
      </p:sp>
      <p:sp>
        <p:nvSpPr>
          <p:cNvPr id="16" name="灯片编号占位符 15"/>
          <p:cNvSpPr>
            <a:spLocks noGrp="1"/>
          </p:cNvSpPr>
          <p:nvPr>
            <p:ph type="sldNum" sz="quarter" idx="12"/>
          </p:nvPr>
        </p:nvSpPr>
        <p:spPr/>
        <p:txBody>
          <a:bodyPr/>
          <a:lstStyle/>
          <a:p>
            <a:fld id="{3E312E37-C5A3-4449-BF85-3CDCDBEF557E}" type="slidenum">
              <a:rPr lang="zh-CN" altLang="en-US" smtClean="0"/>
              <a:pPr/>
              <a:t>11</a:t>
            </a:fld>
            <a:endParaRPr lang="zh-CN" altLang="en-US"/>
          </a:p>
        </p:txBody>
      </p:sp>
      <p:sp>
        <p:nvSpPr>
          <p:cNvPr id="20" name="TextBox 19"/>
          <p:cNvSpPr txBox="1"/>
          <p:nvPr/>
        </p:nvSpPr>
        <p:spPr>
          <a:xfrm>
            <a:off x="5181600" y="1824336"/>
            <a:ext cx="11430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solidFill>
                  <a:srgbClr val="002060"/>
                </a:solidFill>
              </a:rPr>
              <a:t>assign</a:t>
            </a:r>
            <a:endParaRPr lang="zh-CN" altLang="en-US" sz="2400" dirty="0">
              <a:solidFill>
                <a:srgbClr val="002060"/>
              </a:solidFill>
            </a:endParaRPr>
          </a:p>
        </p:txBody>
      </p:sp>
      <p:sp>
        <p:nvSpPr>
          <p:cNvPr id="21" name="TextBox 20"/>
          <p:cNvSpPr txBox="1"/>
          <p:nvPr/>
        </p:nvSpPr>
        <p:spPr>
          <a:xfrm>
            <a:off x="6210300" y="2738736"/>
            <a:ext cx="9144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t>call</a:t>
            </a:r>
            <a:endParaRPr lang="zh-CN" altLang="en-US" sz="2400" dirty="0"/>
          </a:p>
        </p:txBody>
      </p:sp>
      <p:sp>
        <p:nvSpPr>
          <p:cNvPr id="22" name="TextBox 21"/>
          <p:cNvSpPr txBox="1"/>
          <p:nvPr/>
        </p:nvSpPr>
        <p:spPr>
          <a:xfrm>
            <a:off x="6057900" y="4186536"/>
            <a:ext cx="12192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t>func_2</a:t>
            </a:r>
            <a:endParaRPr lang="zh-CN" altLang="en-US" sz="2400" dirty="0"/>
          </a:p>
        </p:txBody>
      </p:sp>
      <p:cxnSp>
        <p:nvCxnSpPr>
          <p:cNvPr id="25" name="直接箭头连接符 24"/>
          <p:cNvCxnSpPr>
            <a:stCxn id="20" idx="2"/>
            <a:endCxn id="21" idx="0"/>
          </p:cNvCxnSpPr>
          <p:nvPr/>
        </p:nvCxnSpPr>
        <p:spPr>
          <a:xfrm rot="16200000" flipH="1">
            <a:off x="5983933" y="2055168"/>
            <a:ext cx="452735" cy="914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stCxn id="21" idx="2"/>
            <a:endCxn id="22" idx="0"/>
          </p:cNvCxnSpPr>
          <p:nvPr/>
        </p:nvCxnSpPr>
        <p:spPr>
          <a:xfrm rot="5400000">
            <a:off x="6174433" y="3693468"/>
            <a:ext cx="98613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20" idx="2"/>
            <a:endCxn id="23" idx="0"/>
          </p:cNvCxnSpPr>
          <p:nvPr/>
        </p:nvCxnSpPr>
        <p:spPr>
          <a:xfrm rot="5400000">
            <a:off x="4991101" y="2057400"/>
            <a:ext cx="533399"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990600" y="5410200"/>
            <a:ext cx="3276600" cy="400110"/>
          </a:xfrm>
          <a:prstGeom prst="rect">
            <a:avLst/>
          </a:prstGeom>
          <a:ln>
            <a:noFill/>
          </a:ln>
        </p:spPr>
        <p:txBody>
          <a:bodyPr wrap="square">
            <a:spAutoFit/>
          </a:bodyPr>
          <a:lstStyle/>
          <a:p>
            <a:pPr lvl="0"/>
            <a:r>
              <a:rPr lang="en-US" altLang="zh-CN" sz="2000" dirty="0" smtClean="0"/>
              <a:t>Generation Time Analyzer</a:t>
            </a:r>
            <a:endParaRPr lang="zh-CN" altLang="en-US" sz="2000" dirty="0" smtClean="0"/>
          </a:p>
        </p:txBody>
      </p:sp>
      <p:sp>
        <p:nvSpPr>
          <p:cNvPr id="37" name="矩形 36"/>
          <p:cNvSpPr/>
          <p:nvPr/>
        </p:nvSpPr>
        <p:spPr>
          <a:xfrm>
            <a:off x="1295400" y="2819400"/>
            <a:ext cx="2133600" cy="23622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4495800" y="2819400"/>
            <a:ext cx="533400" cy="461665"/>
          </a:xfrm>
          <a:prstGeom prst="rect">
            <a:avLst/>
          </a:prstGeom>
          <a:solidFill>
            <a:schemeClr val="accent6">
              <a:lumMod val="60000"/>
              <a:lumOff val="40000"/>
            </a:schemeClr>
          </a:solidFill>
          <a:ln>
            <a:solidFill>
              <a:schemeClr val="accent1"/>
            </a:solidFill>
          </a:ln>
        </p:spPr>
        <p:txBody>
          <a:bodyPr wrap="square" rtlCol="0">
            <a:spAutoFit/>
          </a:bodyPr>
          <a:lstStyle/>
          <a:p>
            <a:endParaRPr lang="zh-CN" altLang="en-US" sz="2400" dirty="0"/>
          </a:p>
        </p:txBody>
      </p:sp>
      <p:sp>
        <p:nvSpPr>
          <p:cNvPr id="50" name="TextBox 49"/>
          <p:cNvSpPr txBox="1"/>
          <p:nvPr/>
        </p:nvSpPr>
        <p:spPr>
          <a:xfrm>
            <a:off x="5181600" y="1143000"/>
            <a:ext cx="11430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solidFill>
                  <a:srgbClr val="002060"/>
                </a:solidFill>
              </a:rPr>
              <a:t>…</a:t>
            </a:r>
            <a:endParaRPr lang="zh-CN" altLang="en-US" sz="2400" dirty="0">
              <a:solidFill>
                <a:srgbClr val="002060"/>
              </a:solidFill>
            </a:endParaRPr>
          </a:p>
        </p:txBody>
      </p:sp>
      <p:sp>
        <p:nvSpPr>
          <p:cNvPr id="52" name="TextBox 51"/>
          <p:cNvSpPr txBox="1"/>
          <p:nvPr/>
        </p:nvSpPr>
        <p:spPr>
          <a:xfrm>
            <a:off x="6324600" y="2286000"/>
            <a:ext cx="685800" cy="369332"/>
          </a:xfrm>
          <a:prstGeom prst="rect">
            <a:avLst/>
          </a:prstGeom>
          <a:noFill/>
        </p:spPr>
        <p:txBody>
          <a:bodyPr wrap="square" rtlCol="0">
            <a:spAutoFit/>
          </a:bodyPr>
          <a:lstStyle/>
          <a:p>
            <a:r>
              <a:rPr lang="en-US" altLang="zh-CN" dirty="0" smtClean="0"/>
              <a:t>RHS</a:t>
            </a:r>
            <a:endParaRPr lang="zh-CN" altLang="en-US" dirty="0"/>
          </a:p>
        </p:txBody>
      </p:sp>
      <p:sp>
        <p:nvSpPr>
          <p:cNvPr id="53" name="TextBox 52"/>
          <p:cNvSpPr txBox="1"/>
          <p:nvPr/>
        </p:nvSpPr>
        <p:spPr>
          <a:xfrm>
            <a:off x="4648200" y="2362200"/>
            <a:ext cx="609600" cy="369332"/>
          </a:xfrm>
          <a:prstGeom prst="rect">
            <a:avLst/>
          </a:prstGeom>
          <a:noFill/>
        </p:spPr>
        <p:txBody>
          <a:bodyPr wrap="square" rtlCol="0">
            <a:spAutoFit/>
          </a:bodyPr>
          <a:lstStyle/>
          <a:p>
            <a:r>
              <a:rPr lang="en-US" altLang="zh-CN" dirty="0" smtClean="0"/>
              <a:t>LHS</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495800" y="2819400"/>
            <a:ext cx="533400" cy="461665"/>
          </a:xfrm>
          <a:prstGeom prst="rect">
            <a:avLst/>
          </a:prstGeom>
          <a:solidFill>
            <a:schemeClr val="accent6">
              <a:lumMod val="60000"/>
              <a:lumOff val="40000"/>
            </a:schemeClr>
          </a:solidFill>
          <a:ln>
            <a:solidFill>
              <a:schemeClr val="accent1"/>
            </a:solidFill>
          </a:ln>
        </p:spPr>
        <p:txBody>
          <a:bodyPr wrap="square" rtlCol="0">
            <a:spAutoFit/>
          </a:bodyPr>
          <a:lstStyle/>
          <a:p>
            <a:r>
              <a:rPr lang="en-US" altLang="zh-CN" sz="2400" dirty="0" smtClean="0"/>
              <a:t>*p</a:t>
            </a:r>
            <a:endParaRPr lang="zh-CN" altLang="en-US" sz="2400" dirty="0"/>
          </a:p>
        </p:txBody>
      </p:sp>
      <p:sp>
        <p:nvSpPr>
          <p:cNvPr id="4" name="灯片编号占位符 3"/>
          <p:cNvSpPr>
            <a:spLocks noGrp="1"/>
          </p:cNvSpPr>
          <p:nvPr>
            <p:ph type="sldNum" sz="quarter" idx="12"/>
          </p:nvPr>
        </p:nvSpPr>
        <p:spPr/>
        <p:txBody>
          <a:bodyPr/>
          <a:lstStyle/>
          <a:p>
            <a:fld id="{3E312E37-C5A3-4449-BF85-3CDCDBEF557E}" type="slidenum">
              <a:rPr lang="zh-CN" altLang="en-US" smtClean="0"/>
              <a:pPr/>
              <a:t>12</a:t>
            </a:fld>
            <a:endParaRPr lang="zh-CN" altLang="en-US"/>
          </a:p>
        </p:txBody>
      </p:sp>
      <p:sp>
        <p:nvSpPr>
          <p:cNvPr id="5" name="TextBox 4"/>
          <p:cNvSpPr txBox="1"/>
          <p:nvPr/>
        </p:nvSpPr>
        <p:spPr>
          <a:xfrm>
            <a:off x="4495800" y="2819400"/>
            <a:ext cx="533400" cy="461665"/>
          </a:xfrm>
          <a:prstGeom prst="rect">
            <a:avLst/>
          </a:prstGeom>
          <a:solidFill>
            <a:schemeClr val="accent6">
              <a:lumMod val="60000"/>
              <a:lumOff val="40000"/>
            </a:schemeClr>
          </a:solidFill>
          <a:ln>
            <a:solidFill>
              <a:schemeClr val="accent1"/>
            </a:solidFill>
          </a:ln>
        </p:spPr>
        <p:txBody>
          <a:bodyPr wrap="square" rtlCol="0">
            <a:spAutoFit/>
          </a:bodyPr>
          <a:lstStyle/>
          <a:p>
            <a:r>
              <a:rPr lang="en-US" altLang="zh-CN" sz="2400" dirty="0" smtClean="0"/>
              <a:t>*p</a:t>
            </a:r>
            <a:endParaRPr lang="zh-CN" altLang="en-US" sz="2400" dirty="0"/>
          </a:p>
        </p:txBody>
      </p:sp>
      <p:sp>
        <p:nvSpPr>
          <p:cNvPr id="6" name="TextBox 5"/>
          <p:cNvSpPr txBox="1"/>
          <p:nvPr/>
        </p:nvSpPr>
        <p:spPr>
          <a:xfrm>
            <a:off x="4495800" y="2819400"/>
            <a:ext cx="533400" cy="461665"/>
          </a:xfrm>
          <a:prstGeom prst="rect">
            <a:avLst/>
          </a:prstGeom>
          <a:solidFill>
            <a:schemeClr val="accent5">
              <a:lumMod val="40000"/>
              <a:lumOff val="60000"/>
            </a:schemeClr>
          </a:solidFill>
          <a:ln>
            <a:solidFill>
              <a:schemeClr val="accent1"/>
            </a:solidFill>
          </a:ln>
        </p:spPr>
        <p:txBody>
          <a:bodyPr wrap="square" rtlCol="0">
            <a:spAutoFit/>
          </a:bodyPr>
          <a:lstStyle/>
          <a:p>
            <a:r>
              <a:rPr lang="en-US" altLang="zh-CN" sz="2400" dirty="0" smtClean="0"/>
              <a:t>*p</a:t>
            </a:r>
            <a:endParaRPr lang="zh-CN" altLang="en-US" sz="2400" dirty="0"/>
          </a:p>
        </p:txBody>
      </p:sp>
      <p:sp>
        <p:nvSpPr>
          <p:cNvPr id="7" name="矩形 6"/>
          <p:cNvSpPr/>
          <p:nvPr/>
        </p:nvSpPr>
        <p:spPr>
          <a:xfrm>
            <a:off x="4038600" y="990600"/>
            <a:ext cx="3657600" cy="42672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5181600" y="5410200"/>
            <a:ext cx="1905000" cy="400110"/>
          </a:xfrm>
          <a:prstGeom prst="rect">
            <a:avLst/>
          </a:prstGeom>
          <a:noFill/>
        </p:spPr>
        <p:txBody>
          <a:bodyPr wrap="square" rtlCol="0">
            <a:spAutoFit/>
          </a:bodyPr>
          <a:lstStyle/>
          <a:p>
            <a:r>
              <a:rPr lang="en-US" altLang="zh-CN" sz="2000" dirty="0" smtClean="0"/>
              <a:t>Code Generator</a:t>
            </a:r>
            <a:endParaRPr lang="zh-CN" altLang="en-US" sz="2000" dirty="0"/>
          </a:p>
        </p:txBody>
      </p:sp>
      <p:sp>
        <p:nvSpPr>
          <p:cNvPr id="9" name="TextBox 8"/>
          <p:cNvSpPr txBox="1"/>
          <p:nvPr/>
        </p:nvSpPr>
        <p:spPr>
          <a:xfrm>
            <a:off x="1600200" y="4419600"/>
            <a:ext cx="1600200" cy="400110"/>
          </a:xfrm>
          <a:prstGeom prst="rect">
            <a:avLst/>
          </a:prstGeom>
          <a:noFill/>
          <a:ln>
            <a:solidFill>
              <a:schemeClr val="accent1"/>
            </a:solidFill>
          </a:ln>
        </p:spPr>
        <p:txBody>
          <a:bodyPr wrap="square" rtlCol="0">
            <a:spAutoFit/>
          </a:bodyPr>
          <a:lstStyle/>
          <a:p>
            <a:pPr algn="ctr"/>
            <a:r>
              <a:rPr lang="en-US" altLang="zh-CN" sz="2000" dirty="0" smtClean="0"/>
              <a:t>update facts</a:t>
            </a:r>
            <a:endParaRPr lang="zh-CN" altLang="en-US" sz="2000" dirty="0"/>
          </a:p>
        </p:txBody>
      </p:sp>
      <p:sp>
        <p:nvSpPr>
          <p:cNvPr id="10" name="TextBox 9"/>
          <p:cNvSpPr txBox="1"/>
          <p:nvPr/>
        </p:nvSpPr>
        <p:spPr>
          <a:xfrm>
            <a:off x="5181600" y="1824336"/>
            <a:ext cx="11430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solidFill>
                  <a:srgbClr val="002060"/>
                </a:solidFill>
              </a:rPr>
              <a:t>assign</a:t>
            </a:r>
            <a:endParaRPr lang="zh-CN" altLang="en-US" sz="2400" dirty="0">
              <a:solidFill>
                <a:srgbClr val="002060"/>
              </a:solidFill>
            </a:endParaRPr>
          </a:p>
        </p:txBody>
      </p:sp>
      <p:sp>
        <p:nvSpPr>
          <p:cNvPr id="11" name="TextBox 10"/>
          <p:cNvSpPr txBox="1"/>
          <p:nvPr/>
        </p:nvSpPr>
        <p:spPr>
          <a:xfrm>
            <a:off x="6210300" y="2738736"/>
            <a:ext cx="9144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t>call</a:t>
            </a:r>
            <a:endParaRPr lang="zh-CN" altLang="en-US" sz="2400" dirty="0"/>
          </a:p>
        </p:txBody>
      </p:sp>
      <p:sp>
        <p:nvSpPr>
          <p:cNvPr id="12" name="TextBox 11"/>
          <p:cNvSpPr txBox="1"/>
          <p:nvPr/>
        </p:nvSpPr>
        <p:spPr>
          <a:xfrm>
            <a:off x="6057900" y="4186536"/>
            <a:ext cx="12192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t>func_2</a:t>
            </a:r>
            <a:endParaRPr lang="zh-CN" altLang="en-US" sz="2400" dirty="0"/>
          </a:p>
        </p:txBody>
      </p:sp>
      <p:cxnSp>
        <p:nvCxnSpPr>
          <p:cNvPr id="13" name="直接箭头连接符 12"/>
          <p:cNvCxnSpPr>
            <a:stCxn id="10" idx="2"/>
            <a:endCxn id="11" idx="0"/>
          </p:cNvCxnSpPr>
          <p:nvPr/>
        </p:nvCxnSpPr>
        <p:spPr>
          <a:xfrm rot="16200000" flipH="1">
            <a:off x="5983933" y="2055168"/>
            <a:ext cx="452735" cy="914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stCxn id="11" idx="2"/>
            <a:endCxn id="12" idx="0"/>
          </p:cNvCxnSpPr>
          <p:nvPr/>
        </p:nvCxnSpPr>
        <p:spPr>
          <a:xfrm rot="5400000">
            <a:off x="6174433" y="3693468"/>
            <a:ext cx="98613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10" idx="2"/>
            <a:endCxn id="26" idx="0"/>
          </p:cNvCxnSpPr>
          <p:nvPr/>
        </p:nvCxnSpPr>
        <p:spPr>
          <a:xfrm rot="5400000">
            <a:off x="4991101" y="2057400"/>
            <a:ext cx="533399"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600200" y="3810000"/>
            <a:ext cx="1600200" cy="461665"/>
          </a:xfrm>
          <a:prstGeom prst="rect">
            <a:avLst/>
          </a:prstGeom>
          <a:noFill/>
          <a:ln>
            <a:solidFill>
              <a:schemeClr val="accent1"/>
            </a:solidFill>
          </a:ln>
        </p:spPr>
        <p:txBody>
          <a:bodyPr wrap="square" rtlCol="0">
            <a:spAutoFit/>
          </a:bodyPr>
          <a:lstStyle/>
          <a:p>
            <a:pPr algn="ctr"/>
            <a:r>
              <a:rPr lang="en-US" altLang="zh-CN" sz="2400" dirty="0" smtClean="0"/>
              <a:t>validate</a:t>
            </a:r>
            <a:endParaRPr lang="zh-CN" altLang="en-US" sz="2400" dirty="0"/>
          </a:p>
        </p:txBody>
      </p:sp>
      <p:cxnSp>
        <p:nvCxnSpPr>
          <p:cNvPr id="17" name="直接连接符 16"/>
          <p:cNvCxnSpPr>
            <a:stCxn id="26" idx="2"/>
          </p:cNvCxnSpPr>
          <p:nvPr/>
        </p:nvCxnSpPr>
        <p:spPr>
          <a:xfrm rot="5400000">
            <a:off x="4343401" y="3700164"/>
            <a:ext cx="838199" cy="0"/>
          </a:xfrm>
          <a:prstGeom prst="line">
            <a:avLst/>
          </a:prstGeom>
          <a:ln w="28575">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rot="10800000">
            <a:off x="3200400" y="4114800"/>
            <a:ext cx="1524000" cy="1588"/>
          </a:xfrm>
          <a:prstGeom prst="straightConnector1">
            <a:avLst/>
          </a:prstGeom>
          <a:ln w="28575">
            <a:solidFill>
              <a:schemeClr val="accent6"/>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2324100" y="3390900"/>
            <a:ext cx="838200" cy="0"/>
          </a:xfrm>
          <a:prstGeom prst="line">
            <a:avLst/>
          </a:prstGeom>
          <a:ln w="28575">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2743200" y="2971800"/>
            <a:ext cx="1676400" cy="1588"/>
          </a:xfrm>
          <a:prstGeom prst="straightConnector1">
            <a:avLst/>
          </a:prstGeom>
          <a:ln w="28575">
            <a:solidFill>
              <a:schemeClr val="accent6"/>
            </a:solidFill>
            <a:prstDash val="solid"/>
            <a:tailEnd type="arrow"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505200" y="4191000"/>
            <a:ext cx="609600" cy="400110"/>
          </a:xfrm>
          <a:prstGeom prst="rect">
            <a:avLst/>
          </a:prstGeom>
          <a:noFill/>
        </p:spPr>
        <p:txBody>
          <a:bodyPr wrap="square" rtlCol="0">
            <a:spAutoFit/>
          </a:bodyPr>
          <a:lstStyle/>
          <a:p>
            <a:r>
              <a:rPr lang="en-US" altLang="zh-CN" sz="2000" dirty="0" smtClean="0"/>
              <a:t>ok?</a:t>
            </a:r>
            <a:endParaRPr lang="zh-CN" altLang="en-US" sz="2000" dirty="0"/>
          </a:p>
        </p:txBody>
      </p:sp>
      <p:sp>
        <p:nvSpPr>
          <p:cNvPr id="22" name="TextBox 21"/>
          <p:cNvSpPr txBox="1"/>
          <p:nvPr/>
        </p:nvSpPr>
        <p:spPr>
          <a:xfrm>
            <a:off x="3429000" y="2514600"/>
            <a:ext cx="533400" cy="400110"/>
          </a:xfrm>
          <a:prstGeom prst="rect">
            <a:avLst/>
          </a:prstGeom>
          <a:noFill/>
        </p:spPr>
        <p:txBody>
          <a:bodyPr wrap="square" rtlCol="0">
            <a:spAutoFit/>
          </a:bodyPr>
          <a:lstStyle/>
          <a:p>
            <a:r>
              <a:rPr lang="en-US" altLang="zh-CN" sz="2000" dirty="0" smtClean="0"/>
              <a:t>yes</a:t>
            </a:r>
          </a:p>
        </p:txBody>
      </p:sp>
      <p:sp>
        <p:nvSpPr>
          <p:cNvPr id="23" name="矩形 22"/>
          <p:cNvSpPr/>
          <p:nvPr/>
        </p:nvSpPr>
        <p:spPr>
          <a:xfrm>
            <a:off x="990600" y="5410200"/>
            <a:ext cx="3276600" cy="400110"/>
          </a:xfrm>
          <a:prstGeom prst="rect">
            <a:avLst/>
          </a:prstGeom>
          <a:ln>
            <a:noFill/>
          </a:ln>
        </p:spPr>
        <p:txBody>
          <a:bodyPr wrap="square">
            <a:spAutoFit/>
          </a:bodyPr>
          <a:lstStyle/>
          <a:p>
            <a:pPr lvl="0"/>
            <a:r>
              <a:rPr lang="en-US" altLang="zh-CN" sz="2000" dirty="0" smtClean="0"/>
              <a:t>Generation Time Analyzer</a:t>
            </a:r>
            <a:endParaRPr lang="zh-CN" altLang="en-US" sz="2000" dirty="0" smtClean="0"/>
          </a:p>
        </p:txBody>
      </p:sp>
      <p:sp>
        <p:nvSpPr>
          <p:cNvPr id="24" name="矩形 23"/>
          <p:cNvSpPr/>
          <p:nvPr/>
        </p:nvSpPr>
        <p:spPr>
          <a:xfrm>
            <a:off x="1295400" y="2819400"/>
            <a:ext cx="2133600" cy="23622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30"/>
          <p:cNvSpPr txBox="1"/>
          <p:nvPr/>
        </p:nvSpPr>
        <p:spPr>
          <a:xfrm>
            <a:off x="5181600" y="1143000"/>
            <a:ext cx="1143000" cy="461665"/>
          </a:xfrm>
          <a:prstGeom prst="rect">
            <a:avLst/>
          </a:prstGeom>
          <a:solidFill>
            <a:schemeClr val="accent5">
              <a:lumMod val="40000"/>
              <a:lumOff val="60000"/>
            </a:schemeClr>
          </a:solidFill>
          <a:ln>
            <a:solidFill>
              <a:schemeClr val="accent1"/>
            </a:solidFill>
          </a:ln>
        </p:spPr>
        <p:txBody>
          <a:bodyPr wrap="square" rtlCol="0">
            <a:spAutoFit/>
          </a:bodyPr>
          <a:lstStyle/>
          <a:p>
            <a:pPr algn="ctr"/>
            <a:r>
              <a:rPr lang="en-US" altLang="zh-CN" sz="2400" dirty="0" smtClean="0">
                <a:solidFill>
                  <a:srgbClr val="002060"/>
                </a:solidFill>
              </a:rPr>
              <a:t>…</a:t>
            </a:r>
            <a:endParaRPr lang="zh-CN" altLang="en-US" sz="2400" dirty="0">
              <a:solidFill>
                <a:srgbClr val="002060"/>
              </a:solidFill>
            </a:endParaRPr>
          </a:p>
        </p:txBody>
      </p:sp>
      <p:sp>
        <p:nvSpPr>
          <p:cNvPr id="32" name="TextBox 31"/>
          <p:cNvSpPr txBox="1"/>
          <p:nvPr/>
        </p:nvSpPr>
        <p:spPr>
          <a:xfrm>
            <a:off x="6324600" y="2286000"/>
            <a:ext cx="685800" cy="369332"/>
          </a:xfrm>
          <a:prstGeom prst="rect">
            <a:avLst/>
          </a:prstGeom>
          <a:noFill/>
        </p:spPr>
        <p:txBody>
          <a:bodyPr wrap="square" rtlCol="0">
            <a:spAutoFit/>
          </a:bodyPr>
          <a:lstStyle/>
          <a:p>
            <a:r>
              <a:rPr lang="en-US" altLang="zh-CN" dirty="0" smtClean="0"/>
              <a:t>RHS</a:t>
            </a:r>
            <a:endParaRPr lang="zh-CN" altLang="en-US" dirty="0"/>
          </a:p>
        </p:txBody>
      </p:sp>
      <p:sp>
        <p:nvSpPr>
          <p:cNvPr id="33" name="TextBox 32"/>
          <p:cNvSpPr txBox="1"/>
          <p:nvPr/>
        </p:nvSpPr>
        <p:spPr>
          <a:xfrm>
            <a:off x="4648200" y="2362200"/>
            <a:ext cx="609600" cy="369332"/>
          </a:xfrm>
          <a:prstGeom prst="rect">
            <a:avLst/>
          </a:prstGeom>
          <a:noFill/>
        </p:spPr>
        <p:txBody>
          <a:bodyPr wrap="square" rtlCol="0">
            <a:spAutoFit/>
          </a:bodyPr>
          <a:lstStyle/>
          <a:p>
            <a:r>
              <a:rPr lang="en-US" altLang="zh-CN" dirty="0" smtClean="0"/>
              <a:t>LHS</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6" grpId="0" animBg="1"/>
      <p:bldP spid="9" grpId="0" animBg="1"/>
      <p:bldP spid="16" grpId="0" animBg="1"/>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09600"/>
            <a:ext cx="8229600" cy="5791200"/>
          </a:xfrm>
        </p:spPr>
        <p:txBody>
          <a:bodyPr>
            <a:normAutofit fontScale="92500" lnSpcReduction="20000"/>
          </a:bodyPr>
          <a:lstStyle/>
          <a:p>
            <a:r>
              <a:rPr lang="en-US" altLang="zh-CN" dirty="0" smtClean="0"/>
              <a:t>From March, 2008 to present:</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dirty="0" smtClean="0"/>
              <a:t>Do they matter?</a:t>
            </a:r>
          </a:p>
          <a:p>
            <a:pPr lvl="1"/>
            <a:r>
              <a:rPr lang="en-US" altLang="zh-CN" dirty="0" smtClean="0"/>
              <a:t>25 priority 1 bugs for GCC</a:t>
            </a:r>
          </a:p>
          <a:p>
            <a:pPr lvl="1"/>
            <a:r>
              <a:rPr lang="en-US" altLang="zh-CN" dirty="0" smtClean="0"/>
              <a:t>8 of our bugs were re-reported by others</a:t>
            </a:r>
          </a:p>
          <a:p>
            <a:endParaRPr lang="zh-CN" altLang="en-US" dirty="0"/>
          </a:p>
        </p:txBody>
      </p:sp>
      <p:graphicFrame>
        <p:nvGraphicFramePr>
          <p:cNvPr id="4" name="表格 3"/>
          <p:cNvGraphicFramePr>
            <a:graphicFrameLocks noGrp="1"/>
          </p:cNvGraphicFramePr>
          <p:nvPr/>
        </p:nvGraphicFramePr>
        <p:xfrm>
          <a:off x="1295400" y="1295400"/>
          <a:ext cx="5029200" cy="2880361"/>
        </p:xfrm>
        <a:graphic>
          <a:graphicData uri="http://schemas.openxmlformats.org/drawingml/2006/table">
            <a:tbl>
              <a:tblPr firstRow="1" bandRow="1">
                <a:tableStyleId>{5C22544A-7EE6-4342-B048-85BDC9FD1C3A}</a:tableStyleId>
              </a:tblPr>
              <a:tblGrid>
                <a:gridCol w="2719551"/>
                <a:gridCol w="2309649"/>
              </a:tblGrid>
              <a:tr h="685801">
                <a:tc>
                  <a:txBody>
                    <a:bodyPr/>
                    <a:lstStyle/>
                    <a:p>
                      <a:r>
                        <a:rPr lang="en-US" altLang="zh-CN" dirty="0" smtClean="0"/>
                        <a:t>Compiler</a:t>
                      </a:r>
                      <a:endParaRPr lang="zh-CN" altLang="en-US" dirty="0"/>
                    </a:p>
                  </a:txBody>
                  <a:tcPr/>
                </a:tc>
                <a:tc>
                  <a:txBody>
                    <a:bodyPr/>
                    <a:lstStyle/>
                    <a:p>
                      <a:r>
                        <a:rPr lang="en-US" altLang="zh-CN" dirty="0" smtClean="0"/>
                        <a:t>Bugs</a:t>
                      </a:r>
                      <a:r>
                        <a:rPr lang="en-US" altLang="zh-CN" baseline="0" dirty="0" smtClean="0"/>
                        <a:t> reported (fixed)</a:t>
                      </a:r>
                      <a:endParaRPr lang="zh-CN" altLang="en-US" dirty="0"/>
                    </a:p>
                  </a:txBody>
                  <a:tcPr/>
                </a:tc>
              </a:tr>
              <a:tr h="333375">
                <a:tc>
                  <a:txBody>
                    <a:bodyPr/>
                    <a:lstStyle/>
                    <a:p>
                      <a:r>
                        <a:rPr lang="en-US" altLang="zh-CN" sz="2000" dirty="0" smtClean="0"/>
                        <a:t>GCC</a:t>
                      </a:r>
                      <a:endParaRPr lang="zh-CN" altLang="en-US" sz="2000" dirty="0"/>
                    </a:p>
                  </a:txBody>
                  <a:tcPr/>
                </a:tc>
                <a:tc>
                  <a:txBody>
                    <a:bodyPr/>
                    <a:lstStyle/>
                    <a:p>
                      <a:r>
                        <a:rPr lang="en-US" altLang="zh-CN" sz="2000" dirty="0" smtClean="0"/>
                        <a:t>104 (86)</a:t>
                      </a:r>
                      <a:endParaRPr lang="zh-CN" altLang="en-US" sz="2000" dirty="0"/>
                    </a:p>
                  </a:txBody>
                  <a:tcPr/>
                </a:tc>
              </a:tr>
              <a:tr h="333375">
                <a:tc>
                  <a:txBody>
                    <a:bodyPr/>
                    <a:lstStyle/>
                    <a:p>
                      <a:r>
                        <a:rPr lang="en-US" altLang="zh-CN" sz="2000" dirty="0" smtClean="0"/>
                        <a:t>LLVM</a:t>
                      </a:r>
                      <a:endParaRPr lang="zh-CN" altLang="en-US" sz="2000" dirty="0"/>
                    </a:p>
                  </a:txBody>
                  <a:tcPr/>
                </a:tc>
                <a:tc>
                  <a:txBody>
                    <a:bodyPr/>
                    <a:lstStyle/>
                    <a:p>
                      <a:r>
                        <a:rPr lang="en-US" altLang="zh-CN" sz="2000" dirty="0" smtClean="0"/>
                        <a:t>228 (221)</a:t>
                      </a:r>
                      <a:endParaRPr lang="zh-CN" altLang="en-US" sz="2000" dirty="0"/>
                    </a:p>
                  </a:txBody>
                  <a:tcPr/>
                </a:tc>
              </a:tr>
              <a:tr h="792480">
                <a:tc>
                  <a:txBody>
                    <a:bodyPr/>
                    <a:lstStyle/>
                    <a:p>
                      <a:r>
                        <a:rPr lang="en-US" altLang="zh-CN" sz="2000" dirty="0" smtClean="0"/>
                        <a:t>Others</a:t>
                      </a:r>
                      <a:r>
                        <a:rPr lang="en-US" altLang="zh-CN" sz="2000" baseline="0" dirty="0" smtClean="0"/>
                        <a:t> (</a:t>
                      </a:r>
                      <a:r>
                        <a:rPr lang="en-US" altLang="zh-CN" sz="2000" baseline="0" dirty="0" err="1" smtClean="0"/>
                        <a:t>Compcert</a:t>
                      </a:r>
                      <a:r>
                        <a:rPr lang="en-US" altLang="zh-CN" sz="2000" baseline="0" dirty="0" smtClean="0"/>
                        <a:t>, </a:t>
                      </a:r>
                      <a:r>
                        <a:rPr lang="en-US" altLang="zh-CN" sz="2000" baseline="0" dirty="0" err="1" smtClean="0"/>
                        <a:t>icc</a:t>
                      </a:r>
                      <a:r>
                        <a:rPr lang="en-US" altLang="zh-CN" sz="2000" baseline="0" dirty="0" smtClean="0"/>
                        <a:t>, </a:t>
                      </a:r>
                      <a:r>
                        <a:rPr lang="en-US" altLang="zh-CN" sz="2000" baseline="0" dirty="0" err="1" smtClean="0"/>
                        <a:t>armcc</a:t>
                      </a:r>
                      <a:r>
                        <a:rPr lang="en-US" altLang="zh-CN" sz="2000" baseline="0" dirty="0" smtClean="0"/>
                        <a:t>, </a:t>
                      </a:r>
                      <a:r>
                        <a:rPr lang="en-US" altLang="zh-CN" sz="2000" baseline="0" dirty="0" err="1" smtClean="0"/>
                        <a:t>tcc</a:t>
                      </a:r>
                      <a:r>
                        <a:rPr lang="en-US" altLang="zh-CN" sz="2000" baseline="0" dirty="0" smtClean="0"/>
                        <a:t>, </a:t>
                      </a:r>
                      <a:r>
                        <a:rPr lang="en-US" altLang="zh-CN" sz="2000" baseline="0" dirty="0" err="1" smtClean="0"/>
                        <a:t>cil</a:t>
                      </a:r>
                      <a:r>
                        <a:rPr lang="en-US" altLang="zh-CN" sz="2000" baseline="0" dirty="0" smtClean="0"/>
                        <a:t>, </a:t>
                      </a:r>
                      <a:r>
                        <a:rPr lang="en-US" altLang="zh-CN" sz="2000" baseline="0" dirty="0" err="1" smtClean="0"/>
                        <a:t>suncc</a:t>
                      </a:r>
                      <a:r>
                        <a:rPr lang="en-US" altLang="zh-CN" sz="2000" baseline="0" dirty="0" smtClean="0"/>
                        <a:t>, open64, etc)</a:t>
                      </a:r>
                      <a:endParaRPr lang="zh-CN" altLang="en-US" sz="2000" dirty="0"/>
                    </a:p>
                  </a:txBody>
                  <a:tcPr/>
                </a:tc>
                <a:tc>
                  <a:txBody>
                    <a:bodyPr/>
                    <a:lstStyle/>
                    <a:p>
                      <a:r>
                        <a:rPr lang="en-US" altLang="zh-CN" sz="2000" dirty="0" smtClean="0"/>
                        <a:t>50</a:t>
                      </a:r>
                      <a:endParaRPr lang="zh-CN" altLang="en-US" sz="2000" dirty="0"/>
                    </a:p>
                  </a:txBody>
                  <a:tcPr/>
                </a:tc>
              </a:tr>
              <a:tr h="333375">
                <a:tc>
                  <a:txBody>
                    <a:bodyPr/>
                    <a:lstStyle/>
                    <a:p>
                      <a:r>
                        <a:rPr lang="en-US" altLang="zh-CN" sz="2000" dirty="0" smtClean="0"/>
                        <a:t>Total</a:t>
                      </a:r>
                      <a:endParaRPr lang="zh-CN" altLang="en-US" sz="2000" dirty="0"/>
                    </a:p>
                  </a:txBody>
                  <a:tcPr/>
                </a:tc>
                <a:tc>
                  <a:txBody>
                    <a:bodyPr/>
                    <a:lstStyle/>
                    <a:p>
                      <a:r>
                        <a:rPr lang="en-US" altLang="zh-CN" sz="2000" dirty="0" smtClean="0"/>
                        <a:t>382</a:t>
                      </a:r>
                      <a:endParaRPr lang="zh-CN" altLang="en-US" sz="2000" dirty="0"/>
                    </a:p>
                  </a:txBody>
                  <a:tcPr/>
                </a:tc>
              </a:tr>
            </a:tbl>
          </a:graphicData>
        </a:graphic>
      </p:graphicFrame>
      <p:sp>
        <p:nvSpPr>
          <p:cNvPr id="5" name="灯片编号占位符 4"/>
          <p:cNvSpPr>
            <a:spLocks noGrp="1"/>
          </p:cNvSpPr>
          <p:nvPr>
            <p:ph type="sldNum" sz="quarter" idx="12"/>
          </p:nvPr>
        </p:nvSpPr>
        <p:spPr/>
        <p:txBody>
          <a:bodyPr/>
          <a:lstStyle/>
          <a:p>
            <a:fld id="{3E312E37-C5A3-4449-BF85-3CDCDBEF557E}" type="slidenum">
              <a:rPr lang="zh-CN" altLang="en-US" smtClean="0"/>
              <a:pPr/>
              <a:t>13</a:t>
            </a:fld>
            <a:endParaRPr lang="zh-CN" altLang="en-US"/>
          </a:p>
        </p:txBody>
      </p:sp>
      <p:sp>
        <p:nvSpPr>
          <p:cNvPr id="7" name="矩形标注 6"/>
          <p:cNvSpPr/>
          <p:nvPr/>
        </p:nvSpPr>
        <p:spPr>
          <a:xfrm>
            <a:off x="6858000" y="838200"/>
            <a:ext cx="1752600" cy="1219200"/>
          </a:xfrm>
          <a:prstGeom prst="wedgeRectCallout">
            <a:avLst>
              <a:gd name="adj1" fmla="val -154530"/>
              <a:gd name="adj2" fmla="val 545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solidFill>
                <a:schemeClr val="tx1"/>
              </a:solidFill>
            </a:endParaRPr>
          </a:p>
          <a:p>
            <a:pPr algn="ctr"/>
            <a:r>
              <a:rPr lang="en-US" altLang="zh-CN" dirty="0" smtClean="0">
                <a:solidFill>
                  <a:schemeClr val="tx1"/>
                </a:solidFill>
              </a:rPr>
              <a:t>Accounts for 1% total valid GCC bugs reported in the same period</a:t>
            </a:r>
          </a:p>
          <a:p>
            <a:pPr algn="ctr"/>
            <a:endParaRPr lang="zh-CN" altLang="en-US" dirty="0">
              <a:solidFill>
                <a:schemeClr val="tx1"/>
              </a:solidFill>
            </a:endParaRPr>
          </a:p>
        </p:txBody>
      </p:sp>
      <p:sp>
        <p:nvSpPr>
          <p:cNvPr id="9" name="矩形标注 8"/>
          <p:cNvSpPr/>
          <p:nvPr/>
        </p:nvSpPr>
        <p:spPr>
          <a:xfrm>
            <a:off x="6934200" y="2819400"/>
            <a:ext cx="1676400" cy="1371600"/>
          </a:xfrm>
          <a:prstGeom prst="wedgeRectCallout">
            <a:avLst>
              <a:gd name="adj1" fmla="val -154530"/>
              <a:gd name="adj2" fmla="val -6736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smtClean="0">
              <a:solidFill>
                <a:schemeClr val="tx1"/>
              </a:solidFill>
            </a:endParaRPr>
          </a:p>
          <a:p>
            <a:pPr algn="ctr"/>
            <a:r>
              <a:rPr lang="en-US" altLang="zh-CN" dirty="0" smtClean="0">
                <a:solidFill>
                  <a:schemeClr val="tx1"/>
                </a:solidFill>
              </a:rPr>
              <a:t>Accounts for 3.5% total valid LLVM bugs reported in the same period</a:t>
            </a:r>
          </a:p>
          <a:p>
            <a:pPr algn="ctr"/>
            <a:endParaRPr lang="zh-CN" alt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2"/>
          <p:cNvSpPr>
            <a:spLocks noGrp="1"/>
          </p:cNvSpPr>
          <p:nvPr>
            <p:ph type="title"/>
          </p:nvPr>
        </p:nvSpPr>
        <p:spPr>
          <a:xfrm>
            <a:off x="457200" y="277813"/>
            <a:ext cx="8229600" cy="846887"/>
          </a:xfrm>
        </p:spPr>
        <p:txBody>
          <a:bodyPr>
            <a:normAutofit/>
          </a:bodyPr>
          <a:lstStyle/>
          <a:p>
            <a:pPr algn="ctr"/>
            <a:r>
              <a:rPr lang="en-US" altLang="zh-CN" dirty="0" smtClean="0">
                <a:solidFill>
                  <a:schemeClr val="tx1"/>
                </a:solidFill>
              </a:rPr>
              <a:t>Bug Dist. Across Compiler Stages</a:t>
            </a:r>
            <a:endParaRPr lang="zh-CN" altLang="en-US" dirty="0">
              <a:solidFill>
                <a:schemeClr val="tx1"/>
              </a:solidFill>
            </a:endParaRPr>
          </a:p>
        </p:txBody>
      </p:sp>
      <p:graphicFrame>
        <p:nvGraphicFramePr>
          <p:cNvPr id="11" name="表格 10"/>
          <p:cNvGraphicFramePr>
            <a:graphicFrameLocks noGrp="1"/>
          </p:cNvGraphicFramePr>
          <p:nvPr/>
        </p:nvGraphicFramePr>
        <p:xfrm>
          <a:off x="1371600" y="1600200"/>
          <a:ext cx="6400800" cy="4114802"/>
        </p:xfrm>
        <a:graphic>
          <a:graphicData uri="http://schemas.openxmlformats.org/drawingml/2006/table">
            <a:tbl>
              <a:tblPr firstRow="1" bandRow="1">
                <a:tableStyleId>{5C22544A-7EE6-4342-B048-85BDC9FD1C3A}</a:tableStyleId>
              </a:tblPr>
              <a:tblGrid>
                <a:gridCol w="2133600"/>
                <a:gridCol w="2133600"/>
                <a:gridCol w="2133600"/>
              </a:tblGrid>
              <a:tr h="1339507">
                <a:tc>
                  <a:txBody>
                    <a:bodyPr/>
                    <a:lstStyle/>
                    <a:p>
                      <a:endParaRPr lang="zh-CN" altLang="en-US" sz="2400" dirty="0"/>
                    </a:p>
                  </a:txBody>
                  <a:tcPr/>
                </a:tc>
                <a:tc>
                  <a:txBody>
                    <a:bodyPr/>
                    <a:lstStyle/>
                    <a:p>
                      <a:r>
                        <a:rPr lang="en-US" altLang="zh-CN" sz="2400" dirty="0" smtClean="0"/>
                        <a:t>GCC</a:t>
                      </a:r>
                      <a:endParaRPr lang="zh-CN" altLang="en-US" sz="2400" dirty="0"/>
                    </a:p>
                  </a:txBody>
                  <a:tcPr/>
                </a:tc>
                <a:tc>
                  <a:txBody>
                    <a:bodyPr/>
                    <a:lstStyle/>
                    <a:p>
                      <a:r>
                        <a:rPr lang="en-US" altLang="zh-CN" sz="2400" dirty="0" smtClean="0"/>
                        <a:t>LLVM</a:t>
                      </a:r>
                      <a:endParaRPr lang="zh-CN" altLang="en-US" sz="2400" dirty="0"/>
                    </a:p>
                  </a:txBody>
                  <a:tcPr/>
                </a:tc>
              </a:tr>
              <a:tr h="555059">
                <a:tc>
                  <a:txBody>
                    <a:bodyPr/>
                    <a:lstStyle/>
                    <a:p>
                      <a:r>
                        <a:rPr lang="en-US" altLang="zh-CN" sz="2400" dirty="0" smtClean="0"/>
                        <a:t>Front end</a:t>
                      </a:r>
                      <a:endParaRPr lang="zh-CN" altLang="en-US" sz="2400" dirty="0"/>
                    </a:p>
                  </a:txBody>
                  <a:tcPr/>
                </a:tc>
                <a:tc>
                  <a:txBody>
                    <a:bodyPr/>
                    <a:lstStyle/>
                    <a:p>
                      <a:r>
                        <a:rPr lang="en-US" altLang="zh-CN" sz="2400" dirty="0" smtClean="0"/>
                        <a:t>1</a:t>
                      </a:r>
                      <a:endParaRPr lang="zh-CN" altLang="en-US" sz="2400" dirty="0"/>
                    </a:p>
                  </a:txBody>
                  <a:tcPr/>
                </a:tc>
                <a:tc>
                  <a:txBody>
                    <a:bodyPr/>
                    <a:lstStyle/>
                    <a:p>
                      <a:r>
                        <a:rPr lang="en-US" altLang="zh-CN" sz="2400" dirty="0" smtClean="0"/>
                        <a:t>11</a:t>
                      </a:r>
                      <a:endParaRPr lang="zh-CN" altLang="en-US" sz="2400" dirty="0"/>
                    </a:p>
                  </a:txBody>
                  <a:tcPr/>
                </a:tc>
              </a:tr>
              <a:tr h="555059">
                <a:tc>
                  <a:txBody>
                    <a:bodyPr/>
                    <a:lstStyle/>
                    <a:p>
                      <a:r>
                        <a:rPr lang="en-US" altLang="zh-CN" sz="2400" dirty="0" smtClean="0"/>
                        <a:t>Middle</a:t>
                      </a:r>
                      <a:r>
                        <a:rPr lang="en-US" altLang="zh-CN" sz="2400" baseline="0" dirty="0" smtClean="0"/>
                        <a:t> </a:t>
                      </a:r>
                      <a:r>
                        <a:rPr lang="en-US" altLang="zh-CN" sz="2400" dirty="0" smtClean="0"/>
                        <a:t>end</a:t>
                      </a:r>
                      <a:endParaRPr lang="zh-CN" altLang="en-US" sz="2400" dirty="0"/>
                    </a:p>
                  </a:txBody>
                  <a:tcPr/>
                </a:tc>
                <a:tc>
                  <a:txBody>
                    <a:bodyPr/>
                    <a:lstStyle/>
                    <a:p>
                      <a:r>
                        <a:rPr lang="en-US" altLang="zh-CN" sz="2400" dirty="0" smtClean="0"/>
                        <a:t>71</a:t>
                      </a:r>
                      <a:endParaRPr lang="zh-CN" altLang="en-US" sz="2400" dirty="0"/>
                    </a:p>
                  </a:txBody>
                  <a:tcPr/>
                </a:tc>
                <a:tc>
                  <a:txBody>
                    <a:bodyPr/>
                    <a:lstStyle/>
                    <a:p>
                      <a:r>
                        <a:rPr lang="en-US" altLang="zh-CN" sz="2400" dirty="0" smtClean="0"/>
                        <a:t>93</a:t>
                      </a:r>
                      <a:endParaRPr lang="zh-CN" altLang="en-US" sz="2400" dirty="0"/>
                    </a:p>
                  </a:txBody>
                  <a:tcPr/>
                </a:tc>
              </a:tr>
              <a:tr h="555059">
                <a:tc>
                  <a:txBody>
                    <a:bodyPr/>
                    <a:lstStyle/>
                    <a:p>
                      <a:r>
                        <a:rPr lang="en-US" altLang="zh-CN" sz="2400" dirty="0" smtClean="0"/>
                        <a:t>Back end</a:t>
                      </a:r>
                      <a:endParaRPr lang="zh-CN" altLang="en-US" sz="2400" dirty="0"/>
                    </a:p>
                  </a:txBody>
                  <a:tcPr/>
                </a:tc>
                <a:tc>
                  <a:txBody>
                    <a:bodyPr/>
                    <a:lstStyle/>
                    <a:p>
                      <a:r>
                        <a:rPr lang="en-US" altLang="zh-CN" sz="2400" dirty="0" smtClean="0"/>
                        <a:t>28</a:t>
                      </a:r>
                      <a:endParaRPr lang="zh-CN" altLang="en-US" sz="2400" dirty="0"/>
                    </a:p>
                  </a:txBody>
                  <a:tcPr/>
                </a:tc>
                <a:tc>
                  <a:txBody>
                    <a:bodyPr/>
                    <a:lstStyle/>
                    <a:p>
                      <a:r>
                        <a:rPr lang="en-US" altLang="zh-CN" sz="2400" dirty="0" smtClean="0"/>
                        <a:t>78</a:t>
                      </a:r>
                      <a:endParaRPr lang="zh-CN" altLang="en-US" sz="2400" dirty="0"/>
                    </a:p>
                  </a:txBody>
                  <a:tcPr/>
                </a:tc>
              </a:tr>
              <a:tr h="555059">
                <a:tc>
                  <a:txBody>
                    <a:bodyPr/>
                    <a:lstStyle/>
                    <a:p>
                      <a:r>
                        <a:rPr lang="en-US" altLang="zh-CN" sz="2400" kern="1200" dirty="0" smtClean="0">
                          <a:solidFill>
                            <a:schemeClr val="dk1"/>
                          </a:solidFill>
                          <a:latin typeface="+mn-lt"/>
                          <a:ea typeface="+mn-ea"/>
                          <a:cs typeface="+mn-cs"/>
                        </a:rPr>
                        <a:t>Unclassified</a:t>
                      </a:r>
                      <a:endParaRPr lang="zh-CN" altLang="en-US" sz="2400" kern="1200" dirty="0" smtClean="0">
                        <a:solidFill>
                          <a:schemeClr val="dk1"/>
                        </a:solidFill>
                        <a:latin typeface="+mn-lt"/>
                        <a:ea typeface="+mn-ea"/>
                        <a:cs typeface="+mn-cs"/>
                      </a:endParaRPr>
                    </a:p>
                  </a:txBody>
                  <a:tcPr/>
                </a:tc>
                <a:tc>
                  <a:txBody>
                    <a:bodyPr/>
                    <a:lstStyle/>
                    <a:p>
                      <a:r>
                        <a:rPr lang="en-US" altLang="zh-CN" sz="2400" dirty="0" smtClean="0"/>
                        <a:t>4</a:t>
                      </a:r>
                      <a:endParaRPr lang="zh-CN" altLang="en-US" sz="2400" dirty="0"/>
                    </a:p>
                  </a:txBody>
                  <a:tcPr/>
                </a:tc>
                <a:tc>
                  <a:txBody>
                    <a:bodyPr/>
                    <a:lstStyle/>
                    <a:p>
                      <a:r>
                        <a:rPr lang="en-US" altLang="zh-CN" sz="2400" dirty="0" smtClean="0"/>
                        <a:t>46</a:t>
                      </a:r>
                      <a:endParaRPr lang="zh-CN" altLang="en-US" sz="2400" dirty="0"/>
                    </a:p>
                  </a:txBody>
                  <a:tcPr/>
                </a:tc>
              </a:tr>
              <a:tr h="555059">
                <a:tc>
                  <a:txBody>
                    <a:bodyPr/>
                    <a:lstStyle/>
                    <a:p>
                      <a:r>
                        <a:rPr lang="en-US" altLang="zh-CN" sz="2400" dirty="0" smtClean="0"/>
                        <a:t>Total</a:t>
                      </a:r>
                      <a:endParaRPr lang="zh-CN" altLang="en-US" sz="2400" dirty="0"/>
                    </a:p>
                  </a:txBody>
                  <a:tcPr/>
                </a:tc>
                <a:tc>
                  <a:txBody>
                    <a:bodyPr/>
                    <a:lstStyle/>
                    <a:p>
                      <a:r>
                        <a:rPr lang="en-US" altLang="zh-CN" sz="2400" dirty="0" smtClean="0"/>
                        <a:t>104</a:t>
                      </a:r>
                      <a:endParaRPr lang="zh-CN" altLang="en-US" sz="2400" dirty="0"/>
                    </a:p>
                  </a:txBody>
                  <a:tcPr/>
                </a:tc>
                <a:tc>
                  <a:txBody>
                    <a:bodyPr/>
                    <a:lstStyle/>
                    <a:p>
                      <a:r>
                        <a:rPr lang="en-US" altLang="zh-CN" sz="2400" dirty="0" smtClean="0"/>
                        <a:t>228</a:t>
                      </a:r>
                      <a:endParaRPr lang="zh-CN" altLang="en-US" sz="2400" dirty="0"/>
                    </a:p>
                  </a:txBody>
                  <a:tcPr/>
                </a:tc>
              </a:tr>
            </a:tbl>
          </a:graphicData>
        </a:graphic>
      </p:graphicFrame>
      <p:sp>
        <p:nvSpPr>
          <p:cNvPr id="6" name="灯片编号占位符 5"/>
          <p:cNvSpPr>
            <a:spLocks noGrp="1"/>
          </p:cNvSpPr>
          <p:nvPr>
            <p:ph type="sldNum" sz="quarter" idx="12"/>
          </p:nvPr>
        </p:nvSpPr>
        <p:spPr/>
        <p:txBody>
          <a:bodyPr/>
          <a:lstStyle/>
          <a:p>
            <a:fld id="{3E312E37-C5A3-4449-BF85-3CDCDBEF557E}" type="slidenum">
              <a:rPr lang="zh-CN" altLang="en-US" smtClean="0"/>
              <a:pPr/>
              <a:t>14</a:t>
            </a:fld>
            <a:endParaRPr lang="zh-CN" altLang="en-US"/>
          </a:p>
        </p:txBody>
      </p:sp>
      <p:sp>
        <p:nvSpPr>
          <p:cNvPr id="7" name="矩形 6"/>
          <p:cNvSpPr/>
          <p:nvPr/>
        </p:nvSpPr>
        <p:spPr>
          <a:xfrm>
            <a:off x="1371600" y="3505200"/>
            <a:ext cx="6400800" cy="10668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7"/>
          <p:cNvGraphicFramePr>
            <a:graphicFrameLocks noGrp="1"/>
          </p:cNvGraphicFramePr>
          <p:nvPr>
            <p:ph sz="half" idx="1"/>
          </p:nvPr>
        </p:nvGraphicFramePr>
        <p:xfrm>
          <a:off x="4876800" y="1295400"/>
          <a:ext cx="3962400" cy="51064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内容占位符 7"/>
          <p:cNvGraphicFramePr>
            <a:graphicFrameLocks/>
          </p:cNvGraphicFramePr>
          <p:nvPr/>
        </p:nvGraphicFramePr>
        <p:xfrm>
          <a:off x="304800" y="1066800"/>
          <a:ext cx="4267199" cy="5257800"/>
        </p:xfrm>
        <a:graphic>
          <a:graphicData uri="http://schemas.openxmlformats.org/drawingml/2006/chart">
            <c:chart xmlns:c="http://schemas.openxmlformats.org/drawingml/2006/chart" xmlns:r="http://schemas.openxmlformats.org/officeDocument/2006/relationships" r:id="rId4"/>
          </a:graphicData>
        </a:graphic>
      </p:graphicFrame>
      <p:sp>
        <p:nvSpPr>
          <p:cNvPr id="8" name="灯片编号占位符 7"/>
          <p:cNvSpPr>
            <a:spLocks noGrp="1"/>
          </p:cNvSpPr>
          <p:nvPr>
            <p:ph type="sldNum" sz="quarter" idx="12"/>
          </p:nvPr>
        </p:nvSpPr>
        <p:spPr/>
        <p:txBody>
          <a:bodyPr/>
          <a:lstStyle/>
          <a:p>
            <a:fld id="{3E312E37-C5A3-4449-BF85-3CDCDBEF557E}" type="slidenum">
              <a:rPr lang="zh-CN" altLang="en-US" smtClean="0"/>
              <a:pPr/>
              <a:t>15</a:t>
            </a:fld>
            <a:endParaRPr lang="zh-CN" altLang="en-US"/>
          </a:p>
        </p:txBody>
      </p:sp>
      <p:sp>
        <p:nvSpPr>
          <p:cNvPr id="10" name="TextBox 9"/>
          <p:cNvSpPr txBox="1"/>
          <p:nvPr/>
        </p:nvSpPr>
        <p:spPr>
          <a:xfrm>
            <a:off x="1219200" y="457200"/>
            <a:ext cx="2438400" cy="461665"/>
          </a:xfrm>
          <a:prstGeom prst="rect">
            <a:avLst/>
          </a:prstGeom>
          <a:noFill/>
        </p:spPr>
        <p:txBody>
          <a:bodyPr wrap="square" rtlCol="0">
            <a:spAutoFit/>
          </a:bodyPr>
          <a:lstStyle/>
          <a:p>
            <a:r>
              <a:rPr lang="en-US" altLang="zh-CN" sz="2400" dirty="0" smtClean="0"/>
              <a:t>Coverage of GCC</a:t>
            </a:r>
            <a:endParaRPr lang="zh-CN" altLang="en-US" sz="2400" dirty="0"/>
          </a:p>
        </p:txBody>
      </p:sp>
      <p:sp>
        <p:nvSpPr>
          <p:cNvPr id="11" name="TextBox 10"/>
          <p:cNvSpPr txBox="1"/>
          <p:nvPr/>
        </p:nvSpPr>
        <p:spPr>
          <a:xfrm>
            <a:off x="5410200" y="457200"/>
            <a:ext cx="3276600" cy="461665"/>
          </a:xfrm>
          <a:prstGeom prst="rect">
            <a:avLst/>
          </a:prstGeom>
          <a:noFill/>
        </p:spPr>
        <p:txBody>
          <a:bodyPr wrap="square" rtlCol="0">
            <a:spAutoFit/>
          </a:bodyPr>
          <a:lstStyle/>
          <a:p>
            <a:r>
              <a:rPr lang="en-US" altLang="zh-CN" sz="2400" dirty="0" smtClean="0"/>
              <a:t>Coverage of LLVM/Clang</a:t>
            </a:r>
            <a:endParaRPr lang="zh-CN" alt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Common Compiler Bug Pattern</a:t>
            </a:r>
            <a:endParaRPr lang="zh-CN" altLang="en-US" dirty="0"/>
          </a:p>
        </p:txBody>
      </p:sp>
      <p:sp>
        <p:nvSpPr>
          <p:cNvPr id="5" name="流程图: 过程 4"/>
          <p:cNvSpPr/>
          <p:nvPr/>
        </p:nvSpPr>
        <p:spPr>
          <a:xfrm>
            <a:off x="1143000" y="1752600"/>
            <a:ext cx="251460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t>Analysis</a:t>
            </a:r>
            <a:endParaRPr lang="zh-CN" altLang="en-US" sz="2000" dirty="0"/>
          </a:p>
        </p:txBody>
      </p:sp>
      <p:sp>
        <p:nvSpPr>
          <p:cNvPr id="6" name="流程图: 决策 5"/>
          <p:cNvSpPr/>
          <p:nvPr/>
        </p:nvSpPr>
        <p:spPr>
          <a:xfrm>
            <a:off x="1295400" y="2971800"/>
            <a:ext cx="2133600" cy="9906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t>Safety Check</a:t>
            </a:r>
            <a:endParaRPr lang="zh-CN" altLang="en-US" sz="2000" dirty="0"/>
          </a:p>
        </p:txBody>
      </p:sp>
      <p:sp>
        <p:nvSpPr>
          <p:cNvPr id="7" name="流程图: 过程 6"/>
          <p:cNvSpPr/>
          <p:nvPr/>
        </p:nvSpPr>
        <p:spPr>
          <a:xfrm>
            <a:off x="1219200" y="4648200"/>
            <a:ext cx="2438400" cy="609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t>Transformation</a:t>
            </a:r>
            <a:endParaRPr lang="zh-CN" altLang="en-US" sz="2000" dirty="0"/>
          </a:p>
        </p:txBody>
      </p:sp>
      <p:sp>
        <p:nvSpPr>
          <p:cNvPr id="10" name="TextBox 9"/>
          <p:cNvSpPr txBox="1"/>
          <p:nvPr/>
        </p:nvSpPr>
        <p:spPr>
          <a:xfrm>
            <a:off x="2590800" y="4114800"/>
            <a:ext cx="457200" cy="369332"/>
          </a:xfrm>
          <a:prstGeom prst="rect">
            <a:avLst/>
          </a:prstGeom>
          <a:noFill/>
        </p:spPr>
        <p:txBody>
          <a:bodyPr wrap="square" rtlCol="0">
            <a:spAutoFit/>
          </a:bodyPr>
          <a:lstStyle/>
          <a:p>
            <a:r>
              <a:rPr lang="en-US" altLang="zh-CN" dirty="0" smtClean="0"/>
              <a:t>Y</a:t>
            </a:r>
            <a:endParaRPr lang="zh-CN" altLang="en-US" dirty="0"/>
          </a:p>
        </p:txBody>
      </p:sp>
      <p:sp>
        <p:nvSpPr>
          <p:cNvPr id="11" name="TextBox 10"/>
          <p:cNvSpPr txBox="1"/>
          <p:nvPr/>
        </p:nvSpPr>
        <p:spPr>
          <a:xfrm>
            <a:off x="1143000" y="3886200"/>
            <a:ext cx="533400" cy="369332"/>
          </a:xfrm>
          <a:prstGeom prst="rect">
            <a:avLst/>
          </a:prstGeom>
          <a:noFill/>
        </p:spPr>
        <p:txBody>
          <a:bodyPr wrap="square" rtlCol="0">
            <a:spAutoFit/>
          </a:bodyPr>
          <a:lstStyle/>
          <a:p>
            <a:r>
              <a:rPr lang="en-US" altLang="zh-CN" dirty="0" smtClean="0"/>
              <a:t>N</a:t>
            </a:r>
            <a:endParaRPr lang="zh-CN" altLang="en-US" dirty="0"/>
          </a:p>
        </p:txBody>
      </p:sp>
      <p:cxnSp>
        <p:nvCxnSpPr>
          <p:cNvPr id="27" name="直接箭头连接符 26"/>
          <p:cNvCxnSpPr/>
          <p:nvPr/>
        </p:nvCxnSpPr>
        <p:spPr>
          <a:xfrm rot="5400000">
            <a:off x="2096294" y="2704306"/>
            <a:ext cx="533400" cy="1588"/>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rot="5400000">
            <a:off x="2094706" y="4305300"/>
            <a:ext cx="534194" cy="794"/>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rot="10800000">
            <a:off x="762000" y="4191000"/>
            <a:ext cx="1524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rot="5400000">
            <a:off x="38100" y="4914900"/>
            <a:ext cx="14478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762000" y="5638800"/>
            <a:ext cx="16002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rot="5400000">
            <a:off x="1943894" y="5752306"/>
            <a:ext cx="838200" cy="1588"/>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715000" y="2514600"/>
            <a:ext cx="2209800" cy="1569660"/>
          </a:xfrm>
          <a:prstGeom prst="rect">
            <a:avLst/>
          </a:prstGeom>
          <a:noFill/>
          <a:ln>
            <a:solidFill>
              <a:schemeClr val="accent1">
                <a:shade val="95000"/>
                <a:satMod val="105000"/>
              </a:schemeClr>
            </a:solidFill>
          </a:ln>
        </p:spPr>
        <p:txBody>
          <a:bodyPr wrap="square" rtlCol="0">
            <a:spAutoFit/>
          </a:bodyPr>
          <a:lstStyle/>
          <a:p>
            <a:r>
              <a:rPr lang="en-US" altLang="zh-CN" sz="2400" dirty="0" smtClean="0"/>
              <a:t>if (condition1 </a:t>
            </a:r>
          </a:p>
          <a:p>
            <a:r>
              <a:rPr lang="en-US" altLang="zh-CN" sz="2400" dirty="0" smtClean="0"/>
              <a:t>     &amp;&amp;</a:t>
            </a:r>
          </a:p>
          <a:p>
            <a:r>
              <a:rPr lang="en-US" altLang="zh-CN" sz="2400" dirty="0" smtClean="0"/>
              <a:t>     condition2</a:t>
            </a:r>
          </a:p>
          <a:p>
            <a:r>
              <a:rPr lang="en-US" altLang="zh-CN" sz="2400" dirty="0" smtClean="0"/>
              <a:t>)</a:t>
            </a:r>
            <a:endParaRPr lang="zh-CN" altLang="en-US" sz="2400" dirty="0"/>
          </a:p>
        </p:txBody>
      </p:sp>
      <p:sp>
        <p:nvSpPr>
          <p:cNvPr id="18" name="灯片编号占位符 17"/>
          <p:cNvSpPr>
            <a:spLocks noGrp="1"/>
          </p:cNvSpPr>
          <p:nvPr>
            <p:ph type="sldNum" sz="quarter" idx="12"/>
          </p:nvPr>
        </p:nvSpPr>
        <p:spPr/>
        <p:txBody>
          <a:bodyPr/>
          <a:lstStyle/>
          <a:p>
            <a:fld id="{3E312E37-C5A3-4449-BF85-3CDCDBEF557E}" type="slidenum">
              <a:rPr lang="zh-CN" altLang="en-US" smtClean="0"/>
              <a:pPr/>
              <a:t>16</a:t>
            </a:fld>
            <a:endParaRPr lang="zh-CN" altLang="en-US"/>
          </a:p>
        </p:txBody>
      </p:sp>
      <p:cxnSp>
        <p:nvCxnSpPr>
          <p:cNvPr id="21" name="直接箭头连接符 20"/>
          <p:cNvCxnSpPr>
            <a:stCxn id="6" idx="3"/>
          </p:cNvCxnSpPr>
          <p:nvPr/>
        </p:nvCxnSpPr>
        <p:spPr>
          <a:xfrm flipV="1">
            <a:off x="3429000" y="2667000"/>
            <a:ext cx="2209800" cy="800100"/>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3429000" y="3505200"/>
            <a:ext cx="2209800" cy="533400"/>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715000" y="4495800"/>
            <a:ext cx="2209800" cy="830997"/>
          </a:xfrm>
          <a:prstGeom prst="rect">
            <a:avLst/>
          </a:prstGeom>
          <a:noFill/>
          <a:ln>
            <a:solidFill>
              <a:srgbClr val="0070C0"/>
            </a:solidFill>
          </a:ln>
        </p:spPr>
        <p:txBody>
          <a:bodyPr wrap="square" rtlCol="0">
            <a:spAutoFit/>
          </a:bodyPr>
          <a:lstStyle/>
          <a:p>
            <a:pPr algn="ctr"/>
            <a:r>
              <a:rPr lang="en-US" altLang="zh-CN" sz="2400" dirty="0" smtClean="0">
                <a:solidFill>
                  <a:srgbClr val="FF0000"/>
                </a:solidFill>
              </a:rPr>
              <a:t>missing safety condition</a:t>
            </a:r>
            <a:endParaRPr lang="zh-CN" altLang="en-US" sz="2400" dirty="0">
              <a:solidFill>
                <a:srgbClr val="FF0000"/>
              </a:solidFill>
            </a:endParaRPr>
          </a:p>
        </p:txBody>
      </p:sp>
      <p:sp>
        <p:nvSpPr>
          <p:cNvPr id="25" name="矩形 24"/>
          <p:cNvSpPr/>
          <p:nvPr/>
        </p:nvSpPr>
        <p:spPr>
          <a:xfrm>
            <a:off x="533400" y="1524000"/>
            <a:ext cx="3962400" cy="43434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箭头连接符 25"/>
          <p:cNvCxnSpPr/>
          <p:nvPr/>
        </p:nvCxnSpPr>
        <p:spPr>
          <a:xfrm rot="5400000">
            <a:off x="2096294" y="1485106"/>
            <a:ext cx="533400" cy="1588"/>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143000" y="6248400"/>
            <a:ext cx="2743200" cy="400110"/>
          </a:xfrm>
          <a:prstGeom prst="rect">
            <a:avLst/>
          </a:prstGeom>
          <a:noFill/>
        </p:spPr>
        <p:txBody>
          <a:bodyPr wrap="square" rtlCol="0">
            <a:spAutoFit/>
          </a:bodyPr>
          <a:lstStyle/>
          <a:p>
            <a:r>
              <a:rPr lang="en-US" altLang="zh-CN" sz="2000" dirty="0" smtClean="0"/>
              <a:t>Compiler Optimization</a:t>
            </a: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CompCert</a:t>
            </a:r>
            <a:r>
              <a:rPr lang="en-US" altLang="zh-CN" dirty="0" smtClean="0"/>
              <a:t> Bugs </a:t>
            </a:r>
            <a:endParaRPr lang="zh-CN" altLang="en-US" dirty="0"/>
          </a:p>
        </p:txBody>
      </p:sp>
      <p:sp>
        <p:nvSpPr>
          <p:cNvPr id="3" name="内容占位符 2"/>
          <p:cNvSpPr>
            <a:spLocks noGrp="1"/>
          </p:cNvSpPr>
          <p:nvPr>
            <p:ph idx="1"/>
          </p:nvPr>
        </p:nvSpPr>
        <p:spPr/>
        <p:txBody>
          <a:bodyPr>
            <a:normAutofit/>
          </a:bodyPr>
          <a:lstStyle/>
          <a:p>
            <a:r>
              <a:rPr lang="en-US" altLang="zh-CN" dirty="0" smtClean="0"/>
              <a:t>Certified C compiler</a:t>
            </a:r>
          </a:p>
          <a:p>
            <a:r>
              <a:rPr lang="en-US" altLang="zh-CN" dirty="0" smtClean="0"/>
              <a:t>11 bugs reported</a:t>
            </a:r>
          </a:p>
          <a:p>
            <a:pPr lvl="1"/>
            <a:r>
              <a:rPr lang="en-US" altLang="zh-CN" dirty="0" smtClean="0"/>
              <a:t>All in the unproved front end or back end</a:t>
            </a:r>
          </a:p>
          <a:p>
            <a:pPr lvl="1"/>
            <a:r>
              <a:rPr lang="en-US" altLang="zh-CN" dirty="0" smtClean="0"/>
              <a:t>No bugs in the proved part</a:t>
            </a:r>
          </a:p>
          <a:p>
            <a:r>
              <a:rPr lang="en-US" altLang="zh-CN" dirty="0" smtClean="0"/>
              <a:t>Developing compiler optimizations within a proof framework is helpful for compiler correctness</a:t>
            </a:r>
          </a:p>
          <a:p>
            <a:endParaRPr lang="zh-CN" altLang="en-US" dirty="0"/>
          </a:p>
        </p:txBody>
      </p:sp>
      <p:sp>
        <p:nvSpPr>
          <p:cNvPr id="4" name="灯片编号占位符 3"/>
          <p:cNvSpPr>
            <a:spLocks noGrp="1"/>
          </p:cNvSpPr>
          <p:nvPr>
            <p:ph type="sldNum" sz="quarter" idx="12"/>
          </p:nvPr>
        </p:nvSpPr>
        <p:spPr/>
        <p:txBody>
          <a:bodyPr/>
          <a:lstStyle/>
          <a:p>
            <a:fld id="{3E312E37-C5A3-4449-BF85-3CDCDBEF557E}" type="slidenum">
              <a:rPr lang="zh-CN" altLang="en-US" smtClean="0"/>
              <a:pPr/>
              <a:t>17</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normAutofit/>
          </a:bodyPr>
          <a:lstStyle/>
          <a:p>
            <a:r>
              <a:rPr lang="en-US" altLang="zh-CN" dirty="0" smtClean="0"/>
              <a:t>By randomly generating expressive and unambiguous test cases, we have found, and continue to find, compiler bugs effectively</a:t>
            </a:r>
          </a:p>
          <a:p>
            <a:pPr>
              <a:buNone/>
            </a:pPr>
            <a:endParaRPr lang="en-US" altLang="zh-CN" dirty="0" smtClean="0"/>
          </a:p>
          <a:p>
            <a:r>
              <a:rPr lang="en-US" altLang="zh-CN" dirty="0" smtClean="0"/>
              <a:t>Csmith is open source:</a:t>
            </a:r>
          </a:p>
          <a:p>
            <a:pPr algn="ctr">
              <a:buNone/>
            </a:pPr>
            <a:r>
              <a:rPr lang="en-US" altLang="zh-CN" u="sng" dirty="0" smtClean="0">
                <a:solidFill>
                  <a:srgbClr val="0070C0"/>
                </a:solidFill>
              </a:rPr>
              <a:t>http://embed.cs.utah.edu/csmith</a:t>
            </a:r>
          </a:p>
        </p:txBody>
      </p:sp>
      <p:sp>
        <p:nvSpPr>
          <p:cNvPr id="4" name="灯片编号占位符 3"/>
          <p:cNvSpPr>
            <a:spLocks noGrp="1"/>
          </p:cNvSpPr>
          <p:nvPr>
            <p:ph type="sldNum" sz="quarter" idx="12"/>
          </p:nvPr>
        </p:nvSpPr>
        <p:spPr/>
        <p:txBody>
          <a:bodyPr/>
          <a:lstStyle/>
          <a:p>
            <a:fld id="{3E312E37-C5A3-4449-BF85-3CDCDBEF557E}" type="slidenum">
              <a:rPr lang="zh-CN" altLang="en-US" smtClean="0"/>
              <a:pPr/>
              <a:t>18</a:t>
            </a:fld>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43000"/>
            <a:ext cx="8229600" cy="4983163"/>
          </a:xfrm>
        </p:spPr>
        <p:txBody>
          <a:bodyPr/>
          <a:lstStyle/>
          <a:p>
            <a:r>
              <a:rPr lang="en-US" altLang="zh-CN" dirty="0" smtClean="0"/>
              <a:t>C compilers should be correct</a:t>
            </a:r>
          </a:p>
          <a:p>
            <a:pPr lvl="1"/>
            <a:r>
              <a:rPr lang="en-US" altLang="zh-CN" dirty="0" smtClean="0"/>
              <a:t>Part of trusted computing base</a:t>
            </a:r>
          </a:p>
          <a:p>
            <a:pPr lvl="1"/>
            <a:r>
              <a:rPr lang="en-US" altLang="zh-CN" dirty="0" smtClean="0"/>
              <a:t>Used to compile OS and safety critical applications</a:t>
            </a:r>
          </a:p>
          <a:p>
            <a:pPr lvl="1"/>
            <a:endParaRPr lang="en-US" altLang="zh-CN" dirty="0" smtClean="0"/>
          </a:p>
          <a:p>
            <a:pPr lvl="1"/>
            <a:endParaRPr lang="en-US" altLang="zh-CN" dirty="0" smtClean="0"/>
          </a:p>
          <a:p>
            <a:r>
              <a:rPr lang="en-US" altLang="zh-CN" dirty="0" smtClean="0"/>
              <a:t>But sometimes compilers are incorrect</a:t>
            </a:r>
          </a:p>
          <a:p>
            <a:pPr lvl="1"/>
            <a:r>
              <a:rPr lang="en-US" altLang="zh-CN" dirty="0" smtClean="0"/>
              <a:t>Fail to compile a valid program</a:t>
            </a:r>
          </a:p>
          <a:p>
            <a:pPr lvl="1"/>
            <a:r>
              <a:rPr lang="en-US" altLang="zh-CN" dirty="0" smtClean="0"/>
              <a:t>Generate wrong code</a:t>
            </a:r>
          </a:p>
        </p:txBody>
      </p:sp>
      <p:sp>
        <p:nvSpPr>
          <p:cNvPr id="4" name="灯片编号占位符 3"/>
          <p:cNvSpPr>
            <a:spLocks noGrp="1"/>
          </p:cNvSpPr>
          <p:nvPr>
            <p:ph type="sldNum" sz="quarter" idx="12"/>
          </p:nvPr>
        </p:nvSpPr>
        <p:spPr/>
        <p:txBody>
          <a:bodyPr/>
          <a:lstStyle/>
          <a:p>
            <a:fld id="{3E312E37-C5A3-4449-BF85-3CDCDBEF557E}" type="slidenum">
              <a:rPr lang="zh-CN" altLang="en-US" smtClean="0"/>
              <a:pPr/>
              <a:t>2</a:t>
            </a:fld>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Contributions</a:t>
            </a:r>
            <a:endParaRPr lang="zh-CN" altLang="en-US" dirty="0"/>
          </a:p>
        </p:txBody>
      </p:sp>
      <p:sp>
        <p:nvSpPr>
          <p:cNvPr id="3" name="内容占位符 2"/>
          <p:cNvSpPr>
            <a:spLocks noGrp="1"/>
          </p:cNvSpPr>
          <p:nvPr>
            <p:ph idx="1"/>
          </p:nvPr>
        </p:nvSpPr>
        <p:spPr/>
        <p:txBody>
          <a:bodyPr>
            <a:normAutofit/>
          </a:bodyPr>
          <a:lstStyle/>
          <a:p>
            <a:r>
              <a:rPr lang="en-US" altLang="zh-CN" dirty="0" smtClean="0"/>
              <a:t>Developed Csmith, a random C program generator that is expressive and generates unambiguous code</a:t>
            </a:r>
          </a:p>
          <a:p>
            <a:endParaRPr lang="en-US" altLang="zh-CN" dirty="0" smtClean="0"/>
          </a:p>
          <a:p>
            <a:r>
              <a:rPr lang="en-US" altLang="zh-CN" dirty="0" smtClean="0"/>
              <a:t>Used Csmith to find </a:t>
            </a:r>
            <a:r>
              <a:rPr lang="en-US" altLang="zh-CN" sz="3600" dirty="0" smtClean="0">
                <a:solidFill>
                  <a:srgbClr val="C00000"/>
                </a:solidFill>
              </a:rPr>
              <a:t>382</a:t>
            </a:r>
            <a:r>
              <a:rPr lang="en-US" altLang="zh-CN" dirty="0" smtClean="0"/>
              <a:t> bugs in widely used C compilers </a:t>
            </a:r>
          </a:p>
          <a:p>
            <a:pPr lvl="1"/>
            <a:r>
              <a:rPr lang="en-US" altLang="zh-CN" dirty="0" smtClean="0"/>
              <a:t>Most of the bugs have been fixed</a:t>
            </a:r>
          </a:p>
          <a:p>
            <a:endParaRPr lang="en-US" altLang="zh-CN" dirty="0" smtClean="0"/>
          </a:p>
          <a:p>
            <a:pPr marL="914400" lvl="1" indent="-514350"/>
            <a:endParaRPr lang="en-US" altLang="zh-CN" dirty="0" smtClean="0"/>
          </a:p>
          <a:p>
            <a:pPr marL="914400" lvl="1" indent="-514350"/>
            <a:endParaRPr lang="en-US" altLang="zh-CN" dirty="0" smtClean="0"/>
          </a:p>
          <a:p>
            <a:pPr>
              <a:buNone/>
            </a:pPr>
            <a:endParaRPr lang="en-US" altLang="zh-CN" dirty="0" smtClean="0"/>
          </a:p>
          <a:p>
            <a:pPr>
              <a:buNone/>
            </a:pPr>
            <a:endParaRPr lang="zh-CN" altLang="en-US" dirty="0"/>
          </a:p>
        </p:txBody>
      </p:sp>
      <p:sp>
        <p:nvSpPr>
          <p:cNvPr id="4" name="灯片编号占位符 3"/>
          <p:cNvSpPr>
            <a:spLocks noGrp="1"/>
          </p:cNvSpPr>
          <p:nvPr>
            <p:ph type="sldNum" sz="quarter" idx="12"/>
          </p:nvPr>
        </p:nvSpPr>
        <p:spPr/>
        <p:txBody>
          <a:bodyPr/>
          <a:lstStyle/>
          <a:p>
            <a:fld id="{3E312E37-C5A3-4449-BF85-3CDCDBEF557E}" type="slidenum">
              <a:rPr lang="zh-CN" altLang="en-US" smtClean="0"/>
              <a:pPr/>
              <a:t>3</a:t>
            </a:fld>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81200" y="838200"/>
            <a:ext cx="4876800" cy="1077218"/>
          </a:xfrm>
          <a:prstGeom prst="rect">
            <a:avLst/>
          </a:prstGeom>
          <a:noFill/>
          <a:ln>
            <a:solidFill>
              <a:schemeClr val="tx1"/>
            </a:solidFill>
          </a:ln>
        </p:spPr>
        <p:txBody>
          <a:bodyPr wrap="square" rtlCol="0">
            <a:spAutoFit/>
          </a:bodyPr>
          <a:lstStyle/>
          <a:p>
            <a:r>
              <a:rPr lang="en-US" sz="3200" b="1" dirty="0" smtClean="0"/>
              <a:t>Random Generator:</a:t>
            </a:r>
          </a:p>
          <a:p>
            <a:r>
              <a:rPr lang="en-US" sz="3200" b="1" dirty="0" smtClean="0"/>
              <a:t>            Csmith</a:t>
            </a:r>
            <a:endParaRPr lang="en-US" sz="3200" b="1" dirty="0"/>
          </a:p>
        </p:txBody>
      </p:sp>
      <p:sp>
        <p:nvSpPr>
          <p:cNvPr id="7" name="TextBox 6"/>
          <p:cNvSpPr txBox="1"/>
          <p:nvPr/>
        </p:nvSpPr>
        <p:spPr>
          <a:xfrm>
            <a:off x="685800" y="2667000"/>
            <a:ext cx="2057400" cy="1692771"/>
          </a:xfrm>
          <a:prstGeom prst="rect">
            <a:avLst/>
          </a:prstGeom>
          <a:solidFill>
            <a:schemeClr val="tx1"/>
          </a:solidFill>
        </p:spPr>
        <p:txBody>
          <a:bodyPr wrap="square" rtlCol="0">
            <a:spAutoFit/>
          </a:bodyPr>
          <a:lstStyle/>
          <a:p>
            <a:pPr algn="ctr"/>
            <a:endParaRPr lang="en-US" sz="3600" b="1" dirty="0" smtClean="0">
              <a:solidFill>
                <a:schemeClr val="bg1"/>
              </a:solidFill>
            </a:endParaRPr>
          </a:p>
          <a:p>
            <a:pPr algn="ctr"/>
            <a:r>
              <a:rPr lang="en-US" sz="3200" b="1" dirty="0" err="1" smtClean="0">
                <a:solidFill>
                  <a:schemeClr val="bg1"/>
                </a:solidFill>
              </a:rPr>
              <a:t>gcc</a:t>
            </a:r>
            <a:r>
              <a:rPr lang="en-US" sz="3200" b="1" dirty="0" smtClean="0">
                <a:solidFill>
                  <a:schemeClr val="bg1"/>
                </a:solidFill>
              </a:rPr>
              <a:t> -O0</a:t>
            </a:r>
          </a:p>
          <a:p>
            <a:pPr algn="ctr"/>
            <a:endParaRPr lang="en-US" sz="3600" b="1" dirty="0">
              <a:solidFill>
                <a:schemeClr val="bg1"/>
              </a:solidFill>
            </a:endParaRPr>
          </a:p>
        </p:txBody>
      </p:sp>
      <p:sp>
        <p:nvSpPr>
          <p:cNvPr id="8" name="TextBox 7"/>
          <p:cNvSpPr txBox="1"/>
          <p:nvPr/>
        </p:nvSpPr>
        <p:spPr>
          <a:xfrm>
            <a:off x="3200400" y="2667000"/>
            <a:ext cx="2057400" cy="1692771"/>
          </a:xfrm>
          <a:prstGeom prst="rect">
            <a:avLst/>
          </a:prstGeom>
          <a:solidFill>
            <a:schemeClr val="tx1"/>
          </a:solidFill>
        </p:spPr>
        <p:txBody>
          <a:bodyPr wrap="square" rtlCol="0">
            <a:spAutoFit/>
          </a:bodyPr>
          <a:lstStyle/>
          <a:p>
            <a:pPr algn="ctr"/>
            <a:endParaRPr lang="en-US" sz="3600" b="1" dirty="0" smtClean="0">
              <a:solidFill>
                <a:schemeClr val="bg1"/>
              </a:solidFill>
            </a:endParaRPr>
          </a:p>
          <a:p>
            <a:pPr algn="ctr"/>
            <a:r>
              <a:rPr lang="en-US" sz="3200" b="1" dirty="0" err="1" smtClean="0">
                <a:solidFill>
                  <a:schemeClr val="bg1"/>
                </a:solidFill>
              </a:rPr>
              <a:t>gcc</a:t>
            </a:r>
            <a:r>
              <a:rPr lang="en-US" sz="3200" b="1" dirty="0" smtClean="0">
                <a:solidFill>
                  <a:schemeClr val="bg1"/>
                </a:solidFill>
              </a:rPr>
              <a:t> -O2 </a:t>
            </a:r>
          </a:p>
          <a:p>
            <a:pPr algn="ctr"/>
            <a:endParaRPr lang="en-US" sz="3600" b="1" dirty="0">
              <a:solidFill>
                <a:schemeClr val="bg1"/>
              </a:solidFill>
            </a:endParaRPr>
          </a:p>
        </p:txBody>
      </p:sp>
      <p:sp>
        <p:nvSpPr>
          <p:cNvPr id="9" name="TextBox 8"/>
          <p:cNvSpPr txBox="1"/>
          <p:nvPr/>
        </p:nvSpPr>
        <p:spPr>
          <a:xfrm>
            <a:off x="5791200" y="2667000"/>
            <a:ext cx="1981200" cy="1692771"/>
          </a:xfrm>
          <a:prstGeom prst="rect">
            <a:avLst/>
          </a:prstGeom>
          <a:solidFill>
            <a:schemeClr val="tx1"/>
          </a:solidFill>
        </p:spPr>
        <p:txBody>
          <a:bodyPr wrap="square" rtlCol="0">
            <a:spAutoFit/>
          </a:bodyPr>
          <a:lstStyle/>
          <a:p>
            <a:pPr algn="ctr"/>
            <a:endParaRPr lang="en-US" sz="3600" b="1" dirty="0" smtClean="0">
              <a:solidFill>
                <a:schemeClr val="bg1"/>
              </a:solidFill>
            </a:endParaRPr>
          </a:p>
          <a:p>
            <a:pPr algn="ctr"/>
            <a:r>
              <a:rPr lang="en-US" sz="3200" b="1" dirty="0" smtClean="0">
                <a:solidFill>
                  <a:schemeClr val="bg1"/>
                </a:solidFill>
              </a:rPr>
              <a:t>clang -Os</a:t>
            </a:r>
          </a:p>
          <a:p>
            <a:pPr algn="ctr"/>
            <a:endParaRPr lang="en-US" sz="3600" b="1" dirty="0">
              <a:solidFill>
                <a:schemeClr val="bg1"/>
              </a:solidFill>
            </a:endParaRPr>
          </a:p>
        </p:txBody>
      </p:sp>
      <p:sp>
        <p:nvSpPr>
          <p:cNvPr id="10" name="TextBox 9"/>
          <p:cNvSpPr txBox="1"/>
          <p:nvPr/>
        </p:nvSpPr>
        <p:spPr>
          <a:xfrm>
            <a:off x="8001000" y="2819401"/>
            <a:ext cx="622286" cy="830997"/>
          </a:xfrm>
          <a:prstGeom prst="rect">
            <a:avLst/>
          </a:prstGeom>
          <a:noFill/>
        </p:spPr>
        <p:txBody>
          <a:bodyPr wrap="none" rtlCol="0">
            <a:spAutoFit/>
          </a:bodyPr>
          <a:lstStyle/>
          <a:p>
            <a:pPr algn="ctr"/>
            <a:r>
              <a:rPr lang="en-US" sz="4800" b="1" dirty="0" smtClean="0"/>
              <a:t>…</a:t>
            </a:r>
            <a:endParaRPr lang="en-US" sz="4800" b="1" dirty="0"/>
          </a:p>
        </p:txBody>
      </p:sp>
      <p:pic>
        <p:nvPicPr>
          <p:cNvPr id="11" name="Picture 6" descr="C:\Documents and Settings\regehr\Local Settings\Temporary Internet Files\Content.IE5\IJOLA5U7\MCj03909640000[1].wmf"/>
          <p:cNvPicPr>
            <a:picLocks noChangeAspect="1" noChangeArrowheads="1"/>
          </p:cNvPicPr>
          <p:nvPr/>
        </p:nvPicPr>
        <p:blipFill>
          <a:blip r:embed="rId3" cstate="print"/>
          <a:srcRect/>
          <a:stretch>
            <a:fillRect/>
          </a:stretch>
        </p:blipFill>
        <p:spPr bwMode="auto">
          <a:xfrm>
            <a:off x="5638800" y="914400"/>
            <a:ext cx="1077480" cy="914400"/>
          </a:xfrm>
          <a:prstGeom prst="rect">
            <a:avLst/>
          </a:prstGeom>
          <a:noFill/>
        </p:spPr>
      </p:pic>
      <p:cxnSp>
        <p:nvCxnSpPr>
          <p:cNvPr id="12" name="Straight Arrow Connector 17"/>
          <p:cNvCxnSpPr>
            <a:stCxn id="6" idx="2"/>
          </p:cNvCxnSpPr>
          <p:nvPr/>
        </p:nvCxnSpPr>
        <p:spPr>
          <a:xfrm rot="5400000">
            <a:off x="2977010" y="995812"/>
            <a:ext cx="522984" cy="23621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704311" y="5297270"/>
            <a:ext cx="940514" cy="584775"/>
          </a:xfrm>
          <a:prstGeom prst="rect">
            <a:avLst/>
          </a:prstGeom>
          <a:noFill/>
          <a:ln>
            <a:solidFill>
              <a:schemeClr val="tx1"/>
            </a:solidFill>
          </a:ln>
        </p:spPr>
        <p:txBody>
          <a:bodyPr wrap="none" rtlCol="0">
            <a:spAutoFit/>
          </a:bodyPr>
          <a:lstStyle/>
          <a:p>
            <a:pPr algn="ctr"/>
            <a:r>
              <a:rPr lang="en-US" sz="3200" b="1" dirty="0" smtClean="0"/>
              <a:t>vote</a:t>
            </a:r>
            <a:endParaRPr lang="en-US" sz="3200" b="1" dirty="0"/>
          </a:p>
        </p:txBody>
      </p:sp>
      <p:pic>
        <p:nvPicPr>
          <p:cNvPr id="14" name="Picture 8" descr="C:\Documents and Settings\regehr\Local Settings\Temporary Internet Files\Content.IE5\IJOLA5U7\MCj04339120000[1].png"/>
          <p:cNvPicPr>
            <a:picLocks noChangeAspect="1" noChangeArrowheads="1"/>
          </p:cNvPicPr>
          <p:nvPr/>
        </p:nvPicPr>
        <p:blipFill>
          <a:blip r:embed="rId4" cstate="print"/>
          <a:srcRect/>
          <a:stretch>
            <a:fillRect/>
          </a:stretch>
        </p:blipFill>
        <p:spPr bwMode="auto">
          <a:xfrm>
            <a:off x="7396163" y="5127626"/>
            <a:ext cx="1214437" cy="1214437"/>
          </a:xfrm>
          <a:prstGeom prst="rect">
            <a:avLst/>
          </a:prstGeom>
          <a:noFill/>
        </p:spPr>
      </p:pic>
      <p:cxnSp>
        <p:nvCxnSpPr>
          <p:cNvPr id="15" name="Straight Arrow Connector 21"/>
          <p:cNvCxnSpPr>
            <a:stCxn id="6" idx="2"/>
          </p:cNvCxnSpPr>
          <p:nvPr/>
        </p:nvCxnSpPr>
        <p:spPr>
          <a:xfrm rot="16200000" flipH="1">
            <a:off x="4120010" y="2215008"/>
            <a:ext cx="599183"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3"/>
          <p:cNvCxnSpPr>
            <a:stCxn id="6" idx="2"/>
          </p:cNvCxnSpPr>
          <p:nvPr/>
        </p:nvCxnSpPr>
        <p:spPr>
          <a:xfrm rot="16200000" flipH="1">
            <a:off x="5263010" y="1072008"/>
            <a:ext cx="522983" cy="220980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8"/>
          <p:cNvCxnSpPr>
            <a:endCxn id="13" idx="0"/>
          </p:cNvCxnSpPr>
          <p:nvPr/>
        </p:nvCxnSpPr>
        <p:spPr>
          <a:xfrm rot="5400000">
            <a:off x="3743952" y="4850220"/>
            <a:ext cx="877667" cy="164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9"/>
          <p:cNvCxnSpPr/>
          <p:nvPr/>
        </p:nvCxnSpPr>
        <p:spPr>
          <a:xfrm>
            <a:off x="2209800" y="4572000"/>
            <a:ext cx="1447800" cy="7620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30"/>
          <p:cNvCxnSpPr/>
          <p:nvPr/>
        </p:nvCxnSpPr>
        <p:spPr>
          <a:xfrm rot="10800000" flipV="1">
            <a:off x="4724401" y="4419599"/>
            <a:ext cx="1295401" cy="91440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31"/>
          <p:cNvCxnSpPr/>
          <p:nvPr/>
        </p:nvCxnSpPr>
        <p:spPr>
          <a:xfrm flipV="1">
            <a:off x="4724400" y="5638801"/>
            <a:ext cx="259080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33"/>
          <p:cNvCxnSpPr/>
          <p:nvPr/>
        </p:nvCxnSpPr>
        <p:spPr>
          <a:xfrm rot="10800000">
            <a:off x="1295401" y="5638801"/>
            <a:ext cx="2362201"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127785" y="5525870"/>
            <a:ext cx="1628971" cy="584775"/>
          </a:xfrm>
          <a:prstGeom prst="rect">
            <a:avLst/>
          </a:prstGeom>
          <a:noFill/>
        </p:spPr>
        <p:txBody>
          <a:bodyPr wrap="none" rtlCol="0">
            <a:spAutoFit/>
          </a:bodyPr>
          <a:lstStyle/>
          <a:p>
            <a:pPr algn="ctr"/>
            <a:r>
              <a:rPr lang="en-US" sz="3200" b="1" i="1" dirty="0" smtClean="0"/>
              <a:t>minority</a:t>
            </a:r>
            <a:endParaRPr lang="en-US" sz="3200" b="1" i="1" dirty="0"/>
          </a:p>
        </p:txBody>
      </p:sp>
      <p:sp>
        <p:nvSpPr>
          <p:cNvPr id="23" name="TextBox 22"/>
          <p:cNvSpPr txBox="1"/>
          <p:nvPr/>
        </p:nvSpPr>
        <p:spPr>
          <a:xfrm>
            <a:off x="1690770" y="5562601"/>
            <a:ext cx="1632178" cy="584775"/>
          </a:xfrm>
          <a:prstGeom prst="rect">
            <a:avLst/>
          </a:prstGeom>
          <a:noFill/>
        </p:spPr>
        <p:txBody>
          <a:bodyPr wrap="none" rtlCol="0">
            <a:spAutoFit/>
          </a:bodyPr>
          <a:lstStyle/>
          <a:p>
            <a:pPr algn="ctr"/>
            <a:r>
              <a:rPr lang="en-US" sz="3200" b="1" i="1" dirty="0" smtClean="0"/>
              <a:t>majority</a:t>
            </a:r>
            <a:endParaRPr lang="en-US" sz="3200" b="1" i="1" dirty="0"/>
          </a:p>
        </p:txBody>
      </p:sp>
      <p:pic>
        <p:nvPicPr>
          <p:cNvPr id="24" name="Picture 9" descr="C:\Documents and Settings\regehr\Local Settings\Temporary Internet Files\Content.IE5\6TCFAPSX\MCj04258220000[1].wmf"/>
          <p:cNvPicPr>
            <a:picLocks noChangeAspect="1" noChangeArrowheads="1"/>
          </p:cNvPicPr>
          <p:nvPr/>
        </p:nvPicPr>
        <p:blipFill>
          <a:blip r:embed="rId5" cstate="print"/>
          <a:srcRect/>
          <a:stretch>
            <a:fillRect/>
          </a:stretch>
        </p:blipFill>
        <p:spPr bwMode="auto">
          <a:xfrm>
            <a:off x="304801" y="5233518"/>
            <a:ext cx="914399" cy="1014883"/>
          </a:xfrm>
          <a:prstGeom prst="rect">
            <a:avLst/>
          </a:prstGeom>
          <a:noFill/>
        </p:spPr>
      </p:pic>
      <p:sp>
        <p:nvSpPr>
          <p:cNvPr id="25" name="TextBox 24"/>
          <p:cNvSpPr txBox="1"/>
          <p:nvPr/>
        </p:nvSpPr>
        <p:spPr>
          <a:xfrm>
            <a:off x="762000" y="1752600"/>
            <a:ext cx="2012089" cy="646331"/>
          </a:xfrm>
          <a:prstGeom prst="rect">
            <a:avLst/>
          </a:prstGeom>
          <a:noFill/>
        </p:spPr>
        <p:txBody>
          <a:bodyPr wrap="none" rtlCol="0">
            <a:spAutoFit/>
          </a:bodyPr>
          <a:lstStyle/>
          <a:p>
            <a:pPr algn="ctr"/>
            <a:r>
              <a:rPr lang="en-US" sz="3600" b="1" i="1" dirty="0" smtClean="0"/>
              <a:t>C </a:t>
            </a:r>
            <a:r>
              <a:rPr lang="en-US" sz="3200" b="1" i="1" dirty="0" smtClean="0"/>
              <a:t>program</a:t>
            </a:r>
            <a:endParaRPr lang="en-US" sz="3200" b="1" i="1" dirty="0"/>
          </a:p>
        </p:txBody>
      </p:sp>
      <p:sp>
        <p:nvSpPr>
          <p:cNvPr id="26" name="TextBox 25"/>
          <p:cNvSpPr txBox="1"/>
          <p:nvPr/>
        </p:nvSpPr>
        <p:spPr>
          <a:xfrm>
            <a:off x="2743200" y="4419601"/>
            <a:ext cx="1452642" cy="584775"/>
          </a:xfrm>
          <a:prstGeom prst="rect">
            <a:avLst/>
          </a:prstGeom>
          <a:noFill/>
        </p:spPr>
        <p:txBody>
          <a:bodyPr wrap="square" rtlCol="0">
            <a:spAutoFit/>
          </a:bodyPr>
          <a:lstStyle/>
          <a:p>
            <a:pPr algn="ctr"/>
            <a:r>
              <a:rPr lang="en-US" sz="3200" b="1" i="1" dirty="0" smtClean="0"/>
              <a:t>results</a:t>
            </a:r>
            <a:endParaRPr lang="en-US" sz="3200" b="1" i="1" dirty="0"/>
          </a:p>
        </p:txBody>
      </p:sp>
      <p:sp>
        <p:nvSpPr>
          <p:cNvPr id="27" name="灯片编号占位符 26"/>
          <p:cNvSpPr>
            <a:spLocks noGrp="1"/>
          </p:cNvSpPr>
          <p:nvPr>
            <p:ph type="sldNum" sz="quarter" idx="12"/>
          </p:nvPr>
        </p:nvSpPr>
        <p:spPr/>
        <p:txBody>
          <a:bodyPr/>
          <a:lstStyle/>
          <a:p>
            <a:fld id="{3E312E37-C5A3-4449-BF85-3CDCDBEF557E}" type="slidenum">
              <a:rPr lang="zh-CN" altLang="en-US" smtClean="0"/>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E312E37-C5A3-4449-BF85-3CDCDBEF557E}" type="slidenum">
              <a:rPr lang="zh-CN" altLang="en-US" smtClean="0"/>
              <a:pPr/>
              <a:t>5</a:t>
            </a:fld>
            <a:endParaRPr lang="zh-CN" altLang="en-US"/>
          </a:p>
        </p:txBody>
      </p:sp>
      <p:pic>
        <p:nvPicPr>
          <p:cNvPr id="5" name="图片 4" descr="1.png"/>
          <p:cNvPicPr>
            <a:picLocks noChangeAspect="1"/>
          </p:cNvPicPr>
          <p:nvPr/>
        </p:nvPicPr>
        <p:blipFill>
          <a:blip r:embed="rId2" cstate="print"/>
          <a:stretch>
            <a:fillRect/>
          </a:stretch>
        </p:blipFill>
        <p:spPr>
          <a:xfrm>
            <a:off x="1447800" y="228600"/>
            <a:ext cx="5601482" cy="1981200"/>
          </a:xfrm>
          <a:prstGeom prst="rect">
            <a:avLst/>
          </a:prstGeom>
          <a:ln>
            <a:solidFill>
              <a:schemeClr val="accent1"/>
            </a:solidFill>
          </a:ln>
        </p:spPr>
      </p:pic>
      <p:pic>
        <p:nvPicPr>
          <p:cNvPr id="6" name="图片 5" descr="2.png"/>
          <p:cNvPicPr>
            <a:picLocks noChangeAspect="1"/>
          </p:cNvPicPr>
          <p:nvPr/>
        </p:nvPicPr>
        <p:blipFill>
          <a:blip r:embed="rId3" cstate="print"/>
          <a:stretch>
            <a:fillRect/>
          </a:stretch>
        </p:blipFill>
        <p:spPr>
          <a:xfrm>
            <a:off x="1447800" y="2438400"/>
            <a:ext cx="5601482" cy="2514600"/>
          </a:xfrm>
          <a:prstGeom prst="rect">
            <a:avLst/>
          </a:prstGeom>
          <a:ln>
            <a:solidFill>
              <a:schemeClr val="accent1"/>
            </a:solidFill>
          </a:ln>
        </p:spPr>
      </p:pic>
      <p:pic>
        <p:nvPicPr>
          <p:cNvPr id="8" name="图片 7" descr="3.png"/>
          <p:cNvPicPr>
            <a:picLocks noChangeAspect="1"/>
          </p:cNvPicPr>
          <p:nvPr/>
        </p:nvPicPr>
        <p:blipFill>
          <a:blip r:embed="rId4" cstate="print"/>
          <a:stretch>
            <a:fillRect/>
          </a:stretch>
        </p:blipFill>
        <p:spPr>
          <a:xfrm>
            <a:off x="1447800" y="5105400"/>
            <a:ext cx="5601482" cy="1524000"/>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3E312E37-C5A3-4449-BF85-3CDCDBEF557E}" type="slidenum">
              <a:rPr lang="zh-CN" altLang="en-US" smtClean="0"/>
              <a:pPr/>
              <a:t>6</a:t>
            </a:fld>
            <a:endParaRPr lang="zh-CN" altLang="en-US"/>
          </a:p>
        </p:txBody>
      </p:sp>
      <p:pic>
        <p:nvPicPr>
          <p:cNvPr id="5" name="图片 4" descr="run.png"/>
          <p:cNvPicPr>
            <a:picLocks noChangeAspect="1"/>
          </p:cNvPicPr>
          <p:nvPr/>
        </p:nvPicPr>
        <p:blipFill>
          <a:blip r:embed="rId2" cstate="print"/>
          <a:stretch>
            <a:fillRect/>
          </a:stretch>
        </p:blipFill>
        <p:spPr>
          <a:xfrm>
            <a:off x="381000" y="381000"/>
            <a:ext cx="8305800" cy="6019799"/>
          </a:xfrm>
          <a:prstGeom prst="rect">
            <a:avLst/>
          </a:prstGeom>
        </p:spPr>
      </p:pic>
      <p:sp>
        <p:nvSpPr>
          <p:cNvPr id="6" name="矩形 5"/>
          <p:cNvSpPr/>
          <p:nvPr/>
        </p:nvSpPr>
        <p:spPr>
          <a:xfrm>
            <a:off x="381000" y="1371600"/>
            <a:ext cx="41148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81000" y="3581400"/>
            <a:ext cx="41148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304800" y="5486400"/>
            <a:ext cx="77724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Why Csmith Works</a:t>
            </a:r>
            <a:endParaRPr lang="zh-CN" altLang="en-US" dirty="0"/>
          </a:p>
        </p:txBody>
      </p:sp>
      <p:sp>
        <p:nvSpPr>
          <p:cNvPr id="4" name="TextBox 3"/>
          <p:cNvSpPr txBox="1"/>
          <p:nvPr/>
        </p:nvSpPr>
        <p:spPr>
          <a:xfrm>
            <a:off x="838200" y="1524000"/>
            <a:ext cx="7315200" cy="830997"/>
          </a:xfrm>
          <a:prstGeom prst="rect">
            <a:avLst/>
          </a:prstGeom>
          <a:noFill/>
        </p:spPr>
        <p:txBody>
          <a:bodyPr wrap="square" rtlCol="0">
            <a:spAutoFit/>
          </a:bodyPr>
          <a:lstStyle/>
          <a:p>
            <a:pPr>
              <a:buFont typeface="Arial" pitchFamily="34" charset="0"/>
              <a:buChar char="•"/>
            </a:pPr>
            <a:r>
              <a:rPr lang="en-US" altLang="zh-CN" sz="2400" b="1" dirty="0" smtClean="0"/>
              <a:t> Unambiguous</a:t>
            </a:r>
            <a:r>
              <a:rPr lang="en-US" altLang="zh-CN" sz="2400" dirty="0" smtClean="0"/>
              <a:t>: avoid undefined or unspecified behaviors that create ambiguous meanings of a program</a:t>
            </a:r>
          </a:p>
        </p:txBody>
      </p:sp>
      <p:graphicFrame>
        <p:nvGraphicFramePr>
          <p:cNvPr id="5" name="表格 4"/>
          <p:cNvGraphicFramePr>
            <a:graphicFrameLocks noGrp="1"/>
          </p:cNvGraphicFramePr>
          <p:nvPr/>
        </p:nvGraphicFramePr>
        <p:xfrm>
          <a:off x="838200" y="4800600"/>
          <a:ext cx="7239000" cy="1615441"/>
        </p:xfrm>
        <a:graphic>
          <a:graphicData uri="http://schemas.openxmlformats.org/drawingml/2006/table">
            <a:tbl>
              <a:tblPr firstRow="1" bandRow="1">
                <a:tableStyleId>{5C22544A-7EE6-4342-B048-85BDC9FD1C3A}</a:tableStyleId>
              </a:tblPr>
              <a:tblGrid>
                <a:gridCol w="4047612"/>
                <a:gridCol w="3191388"/>
              </a:tblGrid>
              <a:tr h="1615441">
                <a:tc>
                  <a:txBody>
                    <a:bodyPr/>
                    <a:lstStyle/>
                    <a:p>
                      <a:pPr lvl="1"/>
                      <a:r>
                        <a:rPr lang="en-US" altLang="zh-CN" sz="2200" b="1" kern="1200" baseline="0" dirty="0" smtClean="0">
                          <a:solidFill>
                            <a:schemeClr val="lt1"/>
                          </a:solidFill>
                          <a:latin typeface="+mn-lt"/>
                          <a:ea typeface="+mn-ea"/>
                          <a:cs typeface="+mn-cs"/>
                        </a:rPr>
                        <a:t>Integer operations	</a:t>
                      </a:r>
                    </a:p>
                    <a:p>
                      <a:pPr lvl="1"/>
                      <a:r>
                        <a:rPr lang="en-US" altLang="zh-CN" sz="2200" b="1" kern="1200" baseline="0" dirty="0" smtClean="0">
                          <a:solidFill>
                            <a:schemeClr val="lt1"/>
                          </a:solidFill>
                          <a:latin typeface="+mn-lt"/>
                          <a:ea typeface="+mn-ea"/>
                          <a:cs typeface="+mn-cs"/>
                        </a:rPr>
                        <a:t>Loops (with break/continue)</a:t>
                      </a:r>
                    </a:p>
                    <a:p>
                      <a:pPr lvl="1"/>
                      <a:r>
                        <a:rPr lang="en-US" altLang="zh-CN" sz="2200" b="1" kern="1200" baseline="0" dirty="0" smtClean="0">
                          <a:solidFill>
                            <a:schemeClr val="lt1"/>
                          </a:solidFill>
                          <a:latin typeface="+mn-lt"/>
                          <a:ea typeface="+mn-ea"/>
                          <a:cs typeface="+mn-cs"/>
                        </a:rPr>
                        <a:t>Conditionals</a:t>
                      </a:r>
                    </a:p>
                    <a:p>
                      <a:pPr lvl="1"/>
                      <a:r>
                        <a:rPr lang="en-US" altLang="zh-CN" sz="2200" b="1" kern="1200" baseline="0" dirty="0" smtClean="0">
                          <a:solidFill>
                            <a:schemeClr val="lt1"/>
                          </a:solidFill>
                          <a:latin typeface="+mn-lt"/>
                          <a:ea typeface="+mn-ea"/>
                          <a:cs typeface="+mn-cs"/>
                        </a:rPr>
                        <a:t>Function calls</a:t>
                      </a:r>
                    </a:p>
                  </a:txBody>
                  <a:tcPr/>
                </a:tc>
                <a:tc>
                  <a:txBody>
                    <a:bodyPr/>
                    <a:lstStyle/>
                    <a:p>
                      <a:pPr lvl="1"/>
                      <a:r>
                        <a:rPr lang="en-US" altLang="zh-CN" sz="2200" b="1" kern="1200" baseline="0" dirty="0" smtClean="0">
                          <a:solidFill>
                            <a:schemeClr val="lt1"/>
                          </a:solidFill>
                          <a:latin typeface="+mn-lt"/>
                          <a:ea typeface="+mn-ea"/>
                          <a:cs typeface="+mn-cs"/>
                        </a:rPr>
                        <a:t>Const and volatile</a:t>
                      </a:r>
                    </a:p>
                    <a:p>
                      <a:pPr lvl="1"/>
                      <a:r>
                        <a:rPr lang="en-US" altLang="zh-CN" sz="2200" b="1" kern="1200" baseline="0" dirty="0" err="1" smtClean="0">
                          <a:solidFill>
                            <a:schemeClr val="lt1"/>
                          </a:solidFill>
                          <a:latin typeface="+mn-lt"/>
                          <a:ea typeface="+mn-ea"/>
                          <a:cs typeface="+mn-cs"/>
                        </a:rPr>
                        <a:t>Structs</a:t>
                      </a:r>
                      <a:r>
                        <a:rPr lang="en-US" altLang="zh-CN" sz="2200" b="1" kern="1200" baseline="0" dirty="0" smtClean="0">
                          <a:solidFill>
                            <a:schemeClr val="lt1"/>
                          </a:solidFill>
                          <a:latin typeface="+mn-lt"/>
                          <a:ea typeface="+mn-ea"/>
                          <a:cs typeface="+mn-cs"/>
                        </a:rPr>
                        <a:t> and </a:t>
                      </a:r>
                      <a:r>
                        <a:rPr lang="en-US" altLang="zh-CN" sz="2200" b="1" kern="1200" baseline="0" dirty="0" err="1" smtClean="0">
                          <a:solidFill>
                            <a:schemeClr val="lt1"/>
                          </a:solidFill>
                          <a:latin typeface="+mn-lt"/>
                          <a:ea typeface="+mn-ea"/>
                          <a:cs typeface="+mn-cs"/>
                        </a:rPr>
                        <a:t>Bitfields</a:t>
                      </a:r>
                      <a:endParaRPr lang="en-US" altLang="zh-CN" sz="2200" b="1" kern="1200" baseline="0" dirty="0" smtClean="0">
                        <a:solidFill>
                          <a:schemeClr val="lt1"/>
                        </a:solidFill>
                        <a:latin typeface="+mn-lt"/>
                        <a:ea typeface="+mn-ea"/>
                        <a:cs typeface="+mn-cs"/>
                      </a:endParaRPr>
                    </a:p>
                    <a:p>
                      <a:pPr lvl="1"/>
                      <a:r>
                        <a:rPr lang="en-US" altLang="zh-CN" sz="2200" b="1" kern="1200" baseline="0" dirty="0" smtClean="0">
                          <a:solidFill>
                            <a:schemeClr val="lt1"/>
                          </a:solidFill>
                          <a:latin typeface="+mn-lt"/>
                          <a:ea typeface="+mn-ea"/>
                          <a:cs typeface="+mn-cs"/>
                        </a:rPr>
                        <a:t>Pointers and arrays</a:t>
                      </a:r>
                    </a:p>
                    <a:p>
                      <a:pPr lvl="1"/>
                      <a:r>
                        <a:rPr lang="en-US" altLang="zh-CN" sz="2200" b="1" kern="1200" baseline="0" dirty="0" err="1" smtClean="0">
                          <a:solidFill>
                            <a:schemeClr val="lt1"/>
                          </a:solidFill>
                          <a:latin typeface="+mn-lt"/>
                          <a:ea typeface="+mn-ea"/>
                          <a:cs typeface="+mn-cs"/>
                        </a:rPr>
                        <a:t>Goto</a:t>
                      </a:r>
                      <a:endParaRPr lang="en-US" altLang="zh-CN" sz="2200" b="1" kern="1200" baseline="0" dirty="0" smtClean="0">
                        <a:solidFill>
                          <a:schemeClr val="lt1"/>
                        </a:solidFill>
                        <a:latin typeface="+mn-lt"/>
                        <a:ea typeface="+mn-ea"/>
                        <a:cs typeface="+mn-cs"/>
                      </a:endParaRPr>
                    </a:p>
                  </a:txBody>
                  <a:tcPr/>
                </a:tc>
              </a:tr>
            </a:tbl>
          </a:graphicData>
        </a:graphic>
      </p:graphicFrame>
      <p:sp>
        <p:nvSpPr>
          <p:cNvPr id="6" name="TextBox 5"/>
          <p:cNvSpPr txBox="1"/>
          <p:nvPr/>
        </p:nvSpPr>
        <p:spPr>
          <a:xfrm>
            <a:off x="838200" y="4267200"/>
            <a:ext cx="7467600" cy="461665"/>
          </a:xfrm>
          <a:prstGeom prst="rect">
            <a:avLst/>
          </a:prstGeom>
          <a:noFill/>
        </p:spPr>
        <p:txBody>
          <a:bodyPr wrap="square" rtlCol="0">
            <a:spAutoFit/>
          </a:bodyPr>
          <a:lstStyle/>
          <a:p>
            <a:pPr>
              <a:buFont typeface="Arial" pitchFamily="34" charset="0"/>
              <a:buChar char="•"/>
            </a:pPr>
            <a:r>
              <a:rPr lang="en-US" altLang="zh-CN" dirty="0" smtClean="0"/>
              <a:t> </a:t>
            </a:r>
            <a:r>
              <a:rPr lang="en-US" altLang="zh-CN" sz="2400" b="1" dirty="0" smtClean="0"/>
              <a:t>Expressiveness</a:t>
            </a:r>
            <a:r>
              <a:rPr lang="en-US" altLang="zh-CN" sz="2400" dirty="0" smtClean="0"/>
              <a:t>: support most commonly used C features </a:t>
            </a:r>
          </a:p>
        </p:txBody>
      </p:sp>
      <p:sp>
        <p:nvSpPr>
          <p:cNvPr id="7" name="灯片编号占位符 6"/>
          <p:cNvSpPr>
            <a:spLocks noGrp="1"/>
          </p:cNvSpPr>
          <p:nvPr>
            <p:ph type="sldNum" sz="quarter" idx="12"/>
          </p:nvPr>
        </p:nvSpPr>
        <p:spPr/>
        <p:txBody>
          <a:bodyPr/>
          <a:lstStyle/>
          <a:p>
            <a:fld id="{3E312E37-C5A3-4449-BF85-3CDCDBEF557E}" type="slidenum">
              <a:rPr lang="zh-CN" altLang="en-US" smtClean="0"/>
              <a:pPr/>
              <a:t>7</a:t>
            </a:fld>
            <a:endParaRPr lang="zh-CN" altLang="en-US"/>
          </a:p>
        </p:txBody>
      </p:sp>
      <p:graphicFrame>
        <p:nvGraphicFramePr>
          <p:cNvPr id="8" name="表格 7"/>
          <p:cNvGraphicFramePr>
            <a:graphicFrameLocks noGrp="1"/>
          </p:cNvGraphicFramePr>
          <p:nvPr/>
        </p:nvGraphicFramePr>
        <p:xfrm>
          <a:off x="838200" y="2514600"/>
          <a:ext cx="7620000" cy="1432560"/>
        </p:xfrm>
        <a:graphic>
          <a:graphicData uri="http://schemas.openxmlformats.org/drawingml/2006/table">
            <a:tbl>
              <a:tblPr firstRow="1" bandRow="1">
                <a:tableStyleId>{5C22544A-7EE6-4342-B048-85BDC9FD1C3A}</a:tableStyleId>
              </a:tblPr>
              <a:tblGrid>
                <a:gridCol w="4121019"/>
                <a:gridCol w="3498981"/>
              </a:tblGrid>
              <a:tr h="1432560">
                <a:tc>
                  <a:txBody>
                    <a:bodyPr/>
                    <a:lstStyle/>
                    <a:p>
                      <a:pPr lvl="1"/>
                      <a:r>
                        <a:rPr lang="en-US" altLang="zh-CN" sz="2200" b="1" kern="1200" baseline="0" dirty="0" smtClean="0">
                          <a:solidFill>
                            <a:schemeClr val="lt1"/>
                          </a:solidFill>
                          <a:latin typeface="+mn-lt"/>
                          <a:ea typeface="+mn-ea"/>
                          <a:cs typeface="+mn-cs"/>
                        </a:rPr>
                        <a:t>Integer undefined behavior	</a:t>
                      </a:r>
                    </a:p>
                    <a:p>
                      <a:pPr lvl="1"/>
                      <a:r>
                        <a:rPr lang="en-US" altLang="zh-CN" sz="2200" b="1" kern="1200" baseline="0" dirty="0" smtClean="0">
                          <a:solidFill>
                            <a:schemeClr val="lt1"/>
                          </a:solidFill>
                          <a:latin typeface="+mn-lt"/>
                          <a:ea typeface="+mn-ea"/>
                          <a:cs typeface="+mn-cs"/>
                        </a:rPr>
                        <a:t>Use without initialization</a:t>
                      </a:r>
                    </a:p>
                    <a:p>
                      <a:pPr lvl="1"/>
                      <a:r>
                        <a:rPr lang="en-US" altLang="zh-CN" sz="2200" b="1" kern="1200" baseline="0" dirty="0" smtClean="0">
                          <a:solidFill>
                            <a:schemeClr val="lt1"/>
                          </a:solidFill>
                          <a:latin typeface="+mn-lt"/>
                          <a:ea typeface="+mn-ea"/>
                          <a:cs typeface="+mn-cs"/>
                        </a:rPr>
                        <a:t>Unspecified evaluation order  </a:t>
                      </a:r>
                    </a:p>
                  </a:txBody>
                  <a:tcPr/>
                </a:tc>
                <a:tc>
                  <a:txBody>
                    <a:bodyPr/>
                    <a:lstStyle/>
                    <a:p>
                      <a:pPr marL="457200" lvl="1" algn="l" defTabSz="914400" rtl="0" eaLnBrk="1" latinLnBrk="0" hangingPunct="1"/>
                      <a:r>
                        <a:rPr lang="en-US" altLang="zh-CN" sz="2200" b="1" kern="1200" baseline="0" dirty="0" smtClean="0">
                          <a:solidFill>
                            <a:schemeClr val="lt1"/>
                          </a:solidFill>
                          <a:latin typeface="+mn-lt"/>
                          <a:ea typeface="+mn-ea"/>
                          <a:cs typeface="+mn-cs"/>
                        </a:rPr>
                        <a:t>Use of dangling pointer </a:t>
                      </a:r>
                    </a:p>
                    <a:p>
                      <a:pPr marL="457200" lvl="1" algn="l" defTabSz="914400" rtl="0" eaLnBrk="1" latinLnBrk="0" hangingPunct="1"/>
                      <a:r>
                        <a:rPr lang="en-US" altLang="zh-CN" sz="2200" b="1" kern="1200" baseline="0" dirty="0" smtClean="0">
                          <a:solidFill>
                            <a:schemeClr val="lt1"/>
                          </a:solidFill>
                          <a:latin typeface="+mn-lt"/>
                          <a:ea typeface="+mn-ea"/>
                          <a:cs typeface="+mn-cs"/>
                        </a:rPr>
                        <a:t>Null pointer dereference</a:t>
                      </a:r>
                    </a:p>
                    <a:p>
                      <a:pPr marL="457200" lvl="1" algn="l" defTabSz="914400" rtl="0" eaLnBrk="1" latinLnBrk="0" hangingPunct="1"/>
                      <a:r>
                        <a:rPr lang="en-US" altLang="zh-CN" sz="2200" b="1" kern="1200" baseline="0" dirty="0" smtClean="0">
                          <a:solidFill>
                            <a:schemeClr val="lt1"/>
                          </a:solidFill>
                          <a:latin typeface="+mn-lt"/>
                          <a:ea typeface="+mn-ea"/>
                          <a:cs typeface="+mn-cs"/>
                        </a:rPr>
                        <a:t>OOB array access</a:t>
                      </a:r>
                    </a:p>
                    <a:p>
                      <a:pPr lvl="1"/>
                      <a:endParaRPr lang="en-US" altLang="zh-CN" sz="2200" b="1" kern="1200" baseline="0" dirty="0" smtClean="0">
                        <a:solidFill>
                          <a:schemeClr val="lt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generators.jpg"/>
          <p:cNvPicPr>
            <a:picLocks noChangeAspect="1"/>
          </p:cNvPicPr>
          <p:nvPr/>
        </p:nvPicPr>
        <p:blipFill>
          <a:blip r:embed="rId3" cstate="print"/>
          <a:stretch>
            <a:fillRect/>
          </a:stretch>
        </p:blipFill>
        <p:spPr>
          <a:xfrm>
            <a:off x="304800" y="609600"/>
            <a:ext cx="8534400" cy="5792612"/>
          </a:xfrm>
          <a:prstGeom prst="rect">
            <a:avLst/>
          </a:prstGeom>
        </p:spPr>
      </p:pic>
      <p:sp>
        <p:nvSpPr>
          <p:cNvPr id="4" name="灯片编号占位符 3"/>
          <p:cNvSpPr>
            <a:spLocks noGrp="1"/>
          </p:cNvSpPr>
          <p:nvPr>
            <p:ph type="sldNum" sz="quarter" idx="12"/>
          </p:nvPr>
        </p:nvSpPr>
        <p:spPr/>
        <p:txBody>
          <a:bodyPr/>
          <a:lstStyle/>
          <a:p>
            <a:fld id="{3E312E37-C5A3-4449-BF85-3CDCDBEF557E}" type="slidenum">
              <a:rPr lang="zh-CN" altLang="en-US" smtClean="0"/>
              <a:pPr/>
              <a:t>8</a:t>
            </a:fld>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a:spLocks noGrp="1"/>
          </p:cNvSpPr>
          <p:nvPr>
            <p:ph type="title"/>
          </p:nvPr>
        </p:nvSpPr>
        <p:spPr>
          <a:xfrm>
            <a:off x="457200" y="274638"/>
            <a:ext cx="8229600" cy="1143000"/>
          </a:xfrm>
        </p:spPr>
        <p:txBody>
          <a:bodyPr>
            <a:normAutofit/>
          </a:bodyPr>
          <a:lstStyle/>
          <a:p>
            <a:r>
              <a:rPr lang="en-US" altLang="zh-CN" sz="3600" dirty="0" smtClean="0"/>
              <a:t>Avoiding Undefined/unspecified Behaviors</a:t>
            </a:r>
            <a:endParaRPr lang="zh-CN" altLang="en-US" sz="3600" dirty="0"/>
          </a:p>
        </p:txBody>
      </p:sp>
      <p:sp>
        <p:nvSpPr>
          <p:cNvPr id="7" name="灯片编号占位符 3"/>
          <p:cNvSpPr>
            <a:spLocks noGrp="1"/>
          </p:cNvSpPr>
          <p:nvPr>
            <p:ph type="sldNum" sz="quarter" idx="12"/>
          </p:nvPr>
        </p:nvSpPr>
        <p:spPr>
          <a:xfrm>
            <a:off x="6553200" y="6356350"/>
            <a:ext cx="2133600" cy="365125"/>
          </a:xfrm>
        </p:spPr>
        <p:txBody>
          <a:bodyPr/>
          <a:lstStyle/>
          <a:p>
            <a:fld id="{EA33B379-C36E-4009-96FE-6E42C9C2F47E}" type="slidenum">
              <a:rPr lang="zh-CN" altLang="en-US" smtClean="0"/>
              <a:pPr/>
              <a:t>9</a:t>
            </a:fld>
            <a:endParaRPr lang="zh-CN" altLang="en-US"/>
          </a:p>
        </p:txBody>
      </p:sp>
      <p:graphicFrame>
        <p:nvGraphicFramePr>
          <p:cNvPr id="16" name="表格 15"/>
          <p:cNvGraphicFramePr>
            <a:graphicFrameLocks noGrp="1"/>
          </p:cNvGraphicFramePr>
          <p:nvPr/>
        </p:nvGraphicFramePr>
        <p:xfrm>
          <a:off x="914400" y="1295401"/>
          <a:ext cx="7391401" cy="5038461"/>
        </p:xfrm>
        <a:graphic>
          <a:graphicData uri="http://schemas.openxmlformats.org/drawingml/2006/table">
            <a:tbl>
              <a:tblPr firstRow="1" bandRow="1">
                <a:tableStyleId>{5C22544A-7EE6-4342-B048-85BDC9FD1C3A}</a:tableStyleId>
              </a:tblPr>
              <a:tblGrid>
                <a:gridCol w="2438400"/>
                <a:gridCol w="3003620"/>
                <a:gridCol w="1949381"/>
              </a:tblGrid>
              <a:tr h="407871">
                <a:tc>
                  <a:txBody>
                    <a:bodyPr/>
                    <a:lstStyle/>
                    <a:p>
                      <a:r>
                        <a:rPr lang="en-US" altLang="zh-CN" dirty="0" smtClean="0"/>
                        <a:t>Problem</a:t>
                      </a:r>
                      <a:endParaRPr lang="zh-CN" altLang="en-US" dirty="0"/>
                    </a:p>
                  </a:txBody>
                  <a:tcPr/>
                </a:tc>
                <a:tc>
                  <a:txBody>
                    <a:bodyPr/>
                    <a:lstStyle/>
                    <a:p>
                      <a:r>
                        <a:rPr lang="en-US" altLang="zh-CN" dirty="0" smtClean="0"/>
                        <a:t>Generation Time Solution</a:t>
                      </a:r>
                      <a:endParaRPr lang="zh-CN" altLang="en-US" dirty="0"/>
                    </a:p>
                  </a:txBody>
                  <a:tcPr/>
                </a:tc>
                <a:tc>
                  <a:txBody>
                    <a:bodyPr/>
                    <a:lstStyle/>
                    <a:p>
                      <a:r>
                        <a:rPr lang="en-US" altLang="zh-CN" dirty="0" smtClean="0"/>
                        <a:t>Run Time</a:t>
                      </a:r>
                      <a:r>
                        <a:rPr lang="en-US" altLang="zh-CN" baseline="0" dirty="0" smtClean="0"/>
                        <a:t> Solution</a:t>
                      </a:r>
                      <a:endParaRPr lang="zh-CN" altLang="en-US" dirty="0"/>
                    </a:p>
                  </a:txBody>
                  <a:tcPr/>
                </a:tc>
              </a:tr>
              <a:tr h="102938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2000" dirty="0" smtClean="0"/>
                        <a:t>Integer undefined behaviors</a:t>
                      </a:r>
                    </a:p>
                  </a:txBody>
                  <a:tcPr/>
                </a:tc>
                <a:tc>
                  <a:txBody>
                    <a:bodyPr/>
                    <a:lstStyle/>
                    <a:p>
                      <a:pPr>
                        <a:buFont typeface="Arial" pitchFamily="34" charset="0"/>
                        <a:buChar char="•"/>
                      </a:pPr>
                      <a:r>
                        <a:rPr lang="en-US" altLang="zh-CN" sz="2000" kern="1200" baseline="0" dirty="0" smtClean="0">
                          <a:solidFill>
                            <a:schemeClr val="dk1"/>
                          </a:solidFill>
                          <a:latin typeface="+mn-lt"/>
                          <a:ea typeface="+mn-ea"/>
                          <a:cs typeface="+mn-cs"/>
                        </a:rPr>
                        <a:t> Constant folding/propagation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zh-CN" sz="2000" dirty="0" smtClean="0"/>
                        <a:t> Algebraic simplification </a:t>
                      </a:r>
                      <a:endParaRPr lang="en-US" altLang="zh-CN" sz="2000" kern="1200" baseline="0" dirty="0" smtClean="0">
                        <a:solidFill>
                          <a:schemeClr val="dk1"/>
                        </a:solidFill>
                        <a:latin typeface="+mn-lt"/>
                        <a:ea typeface="+mn-ea"/>
                        <a:cs typeface="+mn-cs"/>
                      </a:endParaRPr>
                    </a:p>
                  </a:txBody>
                  <a:tcPr/>
                </a:tc>
                <a:tc>
                  <a:txBody>
                    <a:bodyPr/>
                    <a:lstStyle/>
                    <a:p>
                      <a:pPr>
                        <a:buFont typeface="Arial" pitchFamily="34" charset="0"/>
                        <a:buNone/>
                      </a:pPr>
                      <a:r>
                        <a:rPr lang="en-US" altLang="zh-CN" sz="2000" dirty="0" smtClean="0">
                          <a:solidFill>
                            <a:schemeClr val="tx1"/>
                          </a:solidFill>
                        </a:rPr>
                        <a:t>Safe</a:t>
                      </a:r>
                      <a:r>
                        <a:rPr lang="en-US" altLang="zh-CN" sz="2000" baseline="0" dirty="0" smtClean="0">
                          <a:solidFill>
                            <a:schemeClr val="tx1"/>
                          </a:solidFill>
                        </a:rPr>
                        <a:t> math wrappers</a:t>
                      </a:r>
                      <a:endParaRPr lang="zh-CN" altLang="en-US" sz="2000" dirty="0">
                        <a:solidFill>
                          <a:schemeClr val="tx1"/>
                        </a:solidFill>
                      </a:endParaRPr>
                    </a:p>
                  </a:txBody>
                  <a:tcPr/>
                </a:tc>
              </a:tr>
              <a:tr h="67255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sz="2000" dirty="0" smtClean="0"/>
                        <a:t>Use without initialization</a:t>
                      </a:r>
                    </a:p>
                  </a:txBody>
                  <a:tcPr/>
                </a:tc>
                <a:tc>
                  <a:txBody>
                    <a:bodyPr/>
                    <a:lstStyle/>
                    <a:p>
                      <a:r>
                        <a:rPr lang="en-US" altLang="zh-CN" sz="2000" kern="1200" baseline="0" dirty="0" smtClean="0">
                          <a:solidFill>
                            <a:schemeClr val="dk1"/>
                          </a:solidFill>
                          <a:latin typeface="+mn-lt"/>
                          <a:ea typeface="+mn-ea"/>
                          <a:cs typeface="+mn-cs"/>
                        </a:rPr>
                        <a:t>explicit initializers</a:t>
                      </a:r>
                      <a:endParaRPr lang="zh-CN" altLang="en-US" sz="2000" dirty="0"/>
                    </a:p>
                  </a:txBody>
                  <a:tcPr/>
                </a:tc>
                <a:tc>
                  <a:txBody>
                    <a:bodyPr/>
                    <a:lstStyle/>
                    <a:p>
                      <a:endParaRPr lang="zh-CN" altLang="en-US" sz="2000" dirty="0">
                        <a:solidFill>
                          <a:schemeClr val="tx1"/>
                        </a:solidFill>
                      </a:endParaRPr>
                    </a:p>
                  </a:txBody>
                  <a:tcPr/>
                </a:tc>
              </a:tr>
              <a:tr h="672553">
                <a:tc>
                  <a:txBody>
                    <a:bodyPr/>
                    <a:lstStyle/>
                    <a:p>
                      <a:r>
                        <a:rPr lang="en-US" altLang="zh-CN" sz="2000" dirty="0" smtClean="0"/>
                        <a:t>OOB array</a:t>
                      </a:r>
                      <a:r>
                        <a:rPr lang="en-US" altLang="zh-CN" sz="2000" baseline="0" dirty="0" smtClean="0"/>
                        <a:t> access</a:t>
                      </a:r>
                      <a:endParaRPr lang="zh-CN" altLang="en-US" sz="2000" dirty="0"/>
                    </a:p>
                  </a:txBody>
                  <a:tcPr/>
                </a:tc>
                <a:tc>
                  <a:txBody>
                    <a:bodyPr/>
                    <a:lstStyle/>
                    <a:p>
                      <a:pPr>
                        <a:buFont typeface="Arial" pitchFamily="34" charset="0"/>
                        <a:buNone/>
                      </a:pPr>
                      <a:r>
                        <a:rPr lang="en-US" altLang="zh-CN" sz="2000" dirty="0" smtClean="0"/>
                        <a:t>Force index within range</a:t>
                      </a:r>
                      <a:endParaRPr lang="zh-CN" altLang="en-US" sz="2000" dirty="0">
                        <a:solidFill>
                          <a:srgbClr val="FF0000"/>
                        </a:solidFill>
                      </a:endParaRPr>
                    </a:p>
                  </a:txBody>
                  <a:tcPr/>
                </a:tc>
                <a:tc>
                  <a:txBody>
                    <a:bodyPr/>
                    <a:lstStyle/>
                    <a:p>
                      <a:pPr>
                        <a:buFont typeface="Arial" pitchFamily="34" charset="0"/>
                        <a:buNone/>
                      </a:pPr>
                      <a:r>
                        <a:rPr lang="en-US" altLang="zh-CN" sz="2000" dirty="0" smtClean="0">
                          <a:solidFill>
                            <a:schemeClr val="tx1"/>
                          </a:solidFill>
                        </a:rPr>
                        <a:t>Take</a:t>
                      </a:r>
                      <a:r>
                        <a:rPr lang="en-US" altLang="zh-CN" sz="2000" baseline="0" dirty="0" smtClean="0">
                          <a:solidFill>
                            <a:schemeClr val="tx1"/>
                          </a:solidFill>
                        </a:rPr>
                        <a:t> m</a:t>
                      </a:r>
                      <a:r>
                        <a:rPr lang="en-US" altLang="zh-CN" sz="2000" dirty="0" smtClean="0">
                          <a:solidFill>
                            <a:schemeClr val="tx1"/>
                          </a:solidFill>
                        </a:rPr>
                        <a:t>odulus</a:t>
                      </a:r>
                      <a:endParaRPr lang="zh-CN" altLang="en-US" sz="2000" dirty="0">
                        <a:solidFill>
                          <a:schemeClr val="tx1"/>
                        </a:solidFill>
                      </a:endParaRPr>
                    </a:p>
                  </a:txBody>
                  <a:tcPr/>
                </a:tc>
              </a:tr>
              <a:tr h="825528">
                <a:tc>
                  <a:txBody>
                    <a:bodyPr/>
                    <a:lstStyle/>
                    <a:p>
                      <a:r>
                        <a:rPr lang="en-US" altLang="zh-CN" sz="2000" dirty="0" smtClean="0"/>
                        <a:t>Null pointer dereference</a:t>
                      </a:r>
                      <a:endParaRPr lang="zh-CN" altLang="en-US" sz="2000" dirty="0"/>
                    </a:p>
                  </a:txBody>
                  <a:tcPr/>
                </a:tc>
                <a:tc>
                  <a:txBody>
                    <a:bodyPr/>
                    <a:lstStyle/>
                    <a:p>
                      <a:pPr>
                        <a:buFont typeface="Arial" pitchFamily="34" charset="0"/>
                        <a:buNone/>
                      </a:pPr>
                      <a:r>
                        <a:rPr lang="en-US" altLang="zh-CN" sz="2000" dirty="0" smtClean="0"/>
                        <a:t>Inter-procedural points-to analysis</a:t>
                      </a:r>
                      <a:endParaRPr lang="zh-CN" altLang="en-US" sz="2000" dirty="0">
                        <a:solidFill>
                          <a:srgbClr val="FF0000"/>
                        </a:solidFill>
                      </a:endParaRPr>
                    </a:p>
                  </a:txBody>
                  <a:tcPr/>
                </a:tc>
                <a:tc>
                  <a:txBody>
                    <a:bodyPr/>
                    <a:lstStyle/>
                    <a:p>
                      <a:pPr>
                        <a:buFont typeface="Arial" pitchFamily="34" charset="0"/>
                        <a:buNone/>
                      </a:pPr>
                      <a:endParaRPr lang="zh-CN" altLang="en-US" sz="2000" dirty="0">
                        <a:solidFill>
                          <a:schemeClr val="tx1"/>
                        </a:solidFill>
                      </a:endParaRPr>
                    </a:p>
                  </a:txBody>
                  <a:tcPr/>
                </a:tc>
              </a:tr>
              <a:tr h="672553">
                <a:tc>
                  <a:txBody>
                    <a:bodyPr/>
                    <a:lstStyle/>
                    <a:p>
                      <a:r>
                        <a:rPr lang="en-US" altLang="zh-CN" sz="2000" dirty="0" smtClean="0"/>
                        <a:t>Use of dangling pointers</a:t>
                      </a:r>
                      <a:endParaRPr lang="zh-CN" altLang="en-US" sz="2000" dirty="0"/>
                    </a:p>
                  </a:txBody>
                  <a:tcPr/>
                </a:tc>
                <a:tc>
                  <a:txBody>
                    <a:bodyPr/>
                    <a:lstStyle/>
                    <a:p>
                      <a:r>
                        <a:rPr lang="en-US" altLang="zh-CN" sz="2000" dirty="0" smtClean="0"/>
                        <a:t>Inter-procedural points-to</a:t>
                      </a:r>
                      <a:r>
                        <a:rPr lang="en-US" altLang="zh-CN" sz="2000" baseline="0" dirty="0" smtClean="0"/>
                        <a:t> analysis</a:t>
                      </a:r>
                      <a:endParaRPr lang="zh-CN" altLang="en-US" sz="2000" dirty="0"/>
                    </a:p>
                  </a:txBody>
                  <a:tcPr/>
                </a:tc>
                <a:tc>
                  <a:txBody>
                    <a:bodyPr/>
                    <a:lstStyle/>
                    <a:p>
                      <a:endParaRPr lang="zh-CN" altLang="en-US" sz="2000" dirty="0"/>
                    </a:p>
                  </a:txBody>
                  <a:tcPr/>
                </a:tc>
              </a:tr>
              <a:tr h="672553">
                <a:tc>
                  <a:txBody>
                    <a:bodyPr/>
                    <a:lstStyle/>
                    <a:p>
                      <a:r>
                        <a:rPr lang="en-US" altLang="zh-CN" sz="2000" dirty="0" smtClean="0"/>
                        <a:t>Unspecified evaluation order</a:t>
                      </a:r>
                      <a:endParaRPr lang="zh-CN" altLang="en-US" sz="2000" dirty="0"/>
                    </a:p>
                  </a:txBody>
                  <a:tcPr/>
                </a:tc>
                <a:tc>
                  <a:txBody>
                    <a:bodyPr/>
                    <a:lstStyle/>
                    <a:p>
                      <a:r>
                        <a:rPr lang="en-US" altLang="zh-CN" sz="2000" dirty="0" smtClean="0"/>
                        <a:t>Inter-procedural effect analysis</a:t>
                      </a:r>
                      <a:endParaRPr lang="zh-CN" altLang="en-US" sz="2000" dirty="0"/>
                    </a:p>
                  </a:txBody>
                  <a:tcPr/>
                </a:tc>
                <a:tc>
                  <a:txBody>
                    <a:bodyPr/>
                    <a:lstStyle/>
                    <a:p>
                      <a:endParaRPr lang="zh-CN" altLang="en-US" sz="20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13213</TotalTime>
  <Words>1597</Words>
  <Application>Microsoft Office PowerPoint</Application>
  <PresentationFormat>全屏显示(4:3)</PresentationFormat>
  <Paragraphs>303</Paragraphs>
  <Slides>18</Slides>
  <Notes>15</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Finding and Understanding Bugs  in  C Compilers</vt:lpstr>
      <vt:lpstr>幻灯片 2</vt:lpstr>
      <vt:lpstr>Contributions</vt:lpstr>
      <vt:lpstr>幻灯片 4</vt:lpstr>
      <vt:lpstr>幻灯片 5</vt:lpstr>
      <vt:lpstr>幻灯片 6</vt:lpstr>
      <vt:lpstr>Why Csmith Works</vt:lpstr>
      <vt:lpstr>幻灯片 8</vt:lpstr>
      <vt:lpstr>Avoiding Undefined/unspecified Behaviors</vt:lpstr>
      <vt:lpstr>幻灯片 10</vt:lpstr>
      <vt:lpstr>幻灯片 11</vt:lpstr>
      <vt:lpstr>幻灯片 12</vt:lpstr>
      <vt:lpstr>幻灯片 13</vt:lpstr>
      <vt:lpstr>Bug Dist. Across Compiler Stages</vt:lpstr>
      <vt:lpstr>幻灯片 15</vt:lpstr>
      <vt:lpstr>Common Compiler Bug Pattern</vt:lpstr>
      <vt:lpstr>CompCert Bugs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Testing C Compilers</dc:title>
  <dc:creator>yang</dc:creator>
  <cp:lastModifiedBy>yang</cp:lastModifiedBy>
  <cp:revision>129</cp:revision>
  <dcterms:created xsi:type="dcterms:W3CDTF">2011-05-19T03:06:56Z</dcterms:created>
  <dcterms:modified xsi:type="dcterms:W3CDTF">2011-06-07T15:00:05Z</dcterms:modified>
</cp:coreProperties>
</file>