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260" r:id="rId3"/>
    <p:sldId id="262" r:id="rId4"/>
    <p:sldId id="259" r:id="rId5"/>
    <p:sldId id="257" r:id="rId6"/>
    <p:sldId id="265" r:id="rId7"/>
    <p:sldId id="266" r:id="rId8"/>
    <p:sldId id="267" r:id="rId9"/>
    <p:sldId id="268" r:id="rId10"/>
    <p:sldId id="263" r:id="rId11"/>
    <p:sldId id="324" r:id="rId12"/>
    <p:sldId id="325" r:id="rId13"/>
    <p:sldId id="326" r:id="rId14"/>
    <p:sldId id="327" r:id="rId15"/>
    <p:sldId id="328" r:id="rId16"/>
    <p:sldId id="272" r:id="rId17"/>
    <p:sldId id="258" r:id="rId18"/>
    <p:sldId id="261" r:id="rId19"/>
    <p:sldId id="286" r:id="rId20"/>
    <p:sldId id="287" r:id="rId21"/>
    <p:sldId id="277" r:id="rId22"/>
    <p:sldId id="288" r:id="rId23"/>
    <p:sldId id="289" r:id="rId24"/>
    <p:sldId id="290" r:id="rId25"/>
    <p:sldId id="269" r:id="rId26"/>
    <p:sldId id="271" r:id="rId27"/>
    <p:sldId id="270" r:id="rId28"/>
    <p:sldId id="278" r:id="rId29"/>
    <p:sldId id="285" r:id="rId30"/>
    <p:sldId id="292" r:id="rId31"/>
    <p:sldId id="294" r:id="rId32"/>
    <p:sldId id="293" r:id="rId33"/>
    <p:sldId id="295" r:id="rId34"/>
    <p:sldId id="296" r:id="rId35"/>
    <p:sldId id="279" r:id="rId36"/>
    <p:sldId id="298" r:id="rId37"/>
    <p:sldId id="302" r:id="rId38"/>
    <p:sldId id="300" r:id="rId39"/>
    <p:sldId id="301" r:id="rId40"/>
    <p:sldId id="311" r:id="rId41"/>
    <p:sldId id="312" r:id="rId42"/>
    <p:sldId id="313" r:id="rId43"/>
    <p:sldId id="280" r:id="rId44"/>
    <p:sldId id="329" r:id="rId45"/>
    <p:sldId id="281" r:id="rId46"/>
    <p:sldId id="330" r:id="rId47"/>
    <p:sldId id="331" r:id="rId48"/>
    <p:sldId id="282" r:id="rId49"/>
    <p:sldId id="314" r:id="rId50"/>
    <p:sldId id="322" r:id="rId51"/>
    <p:sldId id="315" r:id="rId52"/>
    <p:sldId id="316" r:id="rId53"/>
    <p:sldId id="317" r:id="rId54"/>
    <p:sldId id="318" r:id="rId55"/>
    <p:sldId id="319" r:id="rId56"/>
    <p:sldId id="320" r:id="rId57"/>
    <p:sldId id="321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2" autoAdjust="0"/>
    <p:restoredTop sz="94612" autoAdjust="0"/>
  </p:normalViewPr>
  <p:slideViewPr>
    <p:cSldViewPr>
      <p:cViewPr varScale="1">
        <p:scale>
          <a:sx n="100" d="100"/>
          <a:sy n="100" d="100"/>
        </p:scale>
        <p:origin x="-7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22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75372-6E4E-4235-9E0C-C3FB6B2F462E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EA1A3-E016-4F9D-8559-62C45E86DC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4DFA30C-59E2-4BED-A1EE-DE07B83F4E1E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4DFA30C-59E2-4BED-A1EE-DE07B83F4E1E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4DFA30C-59E2-4BED-A1EE-DE07B83F4E1E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4DFA30C-59E2-4BED-A1EE-DE07B83F4E1E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4DFA30C-59E2-4BED-A1EE-DE07B83F4E1E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0234-D832-4ECE-81A4-2F20605C0C54}" type="datetime1">
              <a:rPr lang="en-US" smtClean="0"/>
              <a:pPr/>
              <a:t>6/5/2012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5766-6F48-469E-A1D7-014C06048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5B9A-57A5-4CCC-A8F1-447893F8A2E3}" type="datetime1">
              <a:rPr lang="en-US" smtClean="0"/>
              <a:pPr/>
              <a:t>6/5/2012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5766-6F48-469E-A1D7-014C06048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BEF5-4C20-4F6D-8821-D5304C4535A3}" type="datetime1">
              <a:rPr lang="en-US" smtClean="0"/>
              <a:pPr/>
              <a:t>6/5/2012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5766-6F48-469E-A1D7-014C06048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31A7-A11C-4FFD-8EBB-43FB8F878572}" type="datetime1">
              <a:rPr lang="en-US" smtClean="0"/>
              <a:pPr/>
              <a:t>6/5/2012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5766-6F48-469E-A1D7-014C06048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34AF1-1564-41EE-938A-8AF84BAF9AB4}" type="datetime1">
              <a:rPr lang="en-US" smtClean="0"/>
              <a:pPr/>
              <a:t>6/5/2012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5766-6F48-469E-A1D7-014C06048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D16AF-2BB4-4DEA-9FFB-BFCE0F8F71F4}" type="datetime1">
              <a:rPr lang="en-US" smtClean="0"/>
              <a:pPr/>
              <a:t>6/5/2012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5766-6F48-469E-A1D7-014C06048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6EE6-5333-4F2E-8974-67338867DA67}" type="datetime1">
              <a:rPr lang="en-US" smtClean="0"/>
              <a:pPr/>
              <a:t>6/5/2012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5766-6F48-469E-A1D7-014C06048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6B2E-5ED9-4098-A64A-37976B6A0548}" type="datetime1">
              <a:rPr lang="en-US" smtClean="0"/>
              <a:pPr/>
              <a:t>6/5/2012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5766-6F48-469E-A1D7-014C06048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EA85-9376-42CB-9B82-7D442E5E6EB2}" type="datetime1">
              <a:rPr lang="en-US" smtClean="0"/>
              <a:pPr/>
              <a:t>6/5/2012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5766-6F48-469E-A1D7-014C06048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49953-D2B0-4C41-9E70-F9132491B404}" type="datetime1">
              <a:rPr lang="en-US" smtClean="0"/>
              <a:pPr/>
              <a:t>6/5/2012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5766-6F48-469E-A1D7-014C06048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2464-496C-4A5D-A06B-BE9748DD44C5}" type="datetime1">
              <a:rPr lang="en-US" smtClean="0"/>
              <a:pPr/>
              <a:t>6/5/2012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5766-6F48-469E-A1D7-014C06048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21170-B5BC-40A8-A865-57BAF41F13E9}" type="datetime1">
              <a:rPr lang="en-US" smtClean="0"/>
              <a:pPr/>
              <a:t>6/5/2012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45766-6F48-469E-A1D7-014C06048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Designing a Federated </a:t>
            </a:r>
            <a:r>
              <a:rPr lang="en-US" dirty="0" err="1" smtClean="0"/>
              <a:t>Testbed</a:t>
            </a:r>
            <a:r>
              <a:rPr lang="en-US" dirty="0" smtClean="0"/>
              <a:t> as a Distributed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Robert Ricci, </a:t>
            </a:r>
            <a:r>
              <a:rPr lang="en-US" b="1" dirty="0" smtClean="0"/>
              <a:t>Jonathon </a:t>
            </a:r>
            <a:r>
              <a:rPr lang="en-US" b="1" dirty="0" err="1" smtClean="0"/>
              <a:t>Duerig</a:t>
            </a:r>
            <a:r>
              <a:rPr lang="en-US" dirty="0" smtClean="0"/>
              <a:t>,</a:t>
            </a:r>
          </a:p>
          <a:p>
            <a:r>
              <a:rPr lang="en-US" dirty="0" smtClean="0"/>
              <a:t>Gary Wong, Leigh </a:t>
            </a:r>
            <a:r>
              <a:rPr lang="en-US" dirty="0" err="1" smtClean="0"/>
              <a:t>Stoller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Srikanth</a:t>
            </a:r>
            <a:r>
              <a:rPr lang="en-US" dirty="0" smtClean="0"/>
              <a:t> </a:t>
            </a:r>
            <a:r>
              <a:rPr lang="en-US" dirty="0" err="1" smtClean="0"/>
              <a:t>Chikkulapelly</a:t>
            </a:r>
            <a:r>
              <a:rPr lang="en-US" dirty="0" smtClean="0"/>
              <a:t>, </a:t>
            </a:r>
            <a:r>
              <a:rPr lang="en-US" dirty="0" err="1" smtClean="0"/>
              <a:t>Woojin</a:t>
            </a:r>
            <a:r>
              <a:rPr lang="en-US" dirty="0" smtClean="0"/>
              <a:t> </a:t>
            </a:r>
            <a:r>
              <a:rPr lang="en-US" dirty="0" err="1" smtClean="0"/>
              <a:t>Seok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5766-6F48-469E-A1D7-014C060482E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Partitioned </a:t>
            </a:r>
            <a:r>
              <a:rPr lang="en-US" dirty="0" smtClean="0"/>
              <a:t>trust</a:t>
            </a:r>
          </a:p>
          <a:p>
            <a:r>
              <a:rPr lang="en-US" dirty="0" smtClean="0"/>
              <a:t>Distributed knowledge</a:t>
            </a:r>
          </a:p>
          <a:p>
            <a:r>
              <a:rPr lang="en-US" dirty="0" smtClean="0"/>
              <a:t>Minimal abstraction</a:t>
            </a:r>
          </a:p>
          <a:p>
            <a:r>
              <a:rPr lang="en-US" dirty="0" smtClean="0"/>
              <a:t>Decentralized architecture</a:t>
            </a:r>
          </a:p>
          <a:p>
            <a:r>
              <a:rPr lang="en-US" dirty="0" smtClean="0"/>
              <a:t>Minimal dependencies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5766-6F48-469E-A1D7-014C060482E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Partitioned Trust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Federates operate within trust </a:t>
            </a:r>
            <a:r>
              <a:rPr lang="en-US" dirty="0" smtClean="0"/>
              <a:t>domains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5766-6F48-469E-A1D7-014C060482E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Distributed </a:t>
            </a:r>
            <a:r>
              <a:rPr lang="en-US" dirty="0" smtClean="0"/>
              <a:t>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No global </a:t>
            </a:r>
            <a:r>
              <a:rPr lang="en-US" dirty="0" smtClean="0"/>
              <a:t>consistency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5766-6F48-469E-A1D7-014C060482E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Minimal </a:t>
            </a:r>
            <a:r>
              <a:rPr lang="en-US" dirty="0" smtClean="0"/>
              <a:t>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Low-level API </a:t>
            </a:r>
            <a:r>
              <a:rPr lang="en-US" dirty="0" smtClean="0"/>
              <a:t>providing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P</a:t>
            </a:r>
            <a:r>
              <a:rPr lang="en-US" dirty="0" smtClean="0"/>
              <a:t>latform </a:t>
            </a:r>
            <a:r>
              <a:rPr lang="en-US" dirty="0" smtClean="0"/>
              <a:t>for tools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5766-6F48-469E-A1D7-014C060482E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Decentralized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single point of…</a:t>
            </a:r>
          </a:p>
          <a:p>
            <a:pPr lvl="1"/>
            <a:r>
              <a:rPr lang="en-US" dirty="0" smtClean="0"/>
              <a:t>Failure</a:t>
            </a:r>
          </a:p>
          <a:p>
            <a:pPr lvl="1"/>
            <a:r>
              <a:rPr lang="en-US" dirty="0" smtClean="0"/>
              <a:t>Policy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5766-6F48-469E-A1D7-014C060482E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Minimal </a:t>
            </a:r>
            <a:r>
              <a:rPr lang="en-US" dirty="0" smtClean="0"/>
              <a:t>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Self-contained API calls</a:t>
            </a:r>
          </a:p>
          <a:p>
            <a:r>
              <a:rPr lang="en-US" dirty="0" smtClean="0"/>
              <a:t>Minimize online communication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5766-6F48-469E-A1D7-014C060482E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</a:p>
          <a:p>
            <a:r>
              <a:rPr lang="en-US" b="1" dirty="0" smtClean="0"/>
              <a:t>Architecture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Allocation API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Federation Identifiers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Resource Specification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Slice Lifetime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Failure Scenarios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5766-6F48-469E-A1D7-014C060482E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GENI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Aggregate Manager (AM)</a:t>
            </a:r>
          </a:p>
          <a:p>
            <a:pPr lvl="1"/>
            <a:r>
              <a:rPr lang="en-US" dirty="0" smtClean="0"/>
              <a:t>Allocates and provisions </a:t>
            </a:r>
            <a:r>
              <a:rPr lang="en-US" dirty="0" smtClean="0"/>
              <a:t>resources</a:t>
            </a:r>
          </a:p>
          <a:p>
            <a:pPr lvl="2"/>
            <a:r>
              <a:rPr lang="en-US" dirty="0" smtClean="0"/>
              <a:t>PCs, VMs, VLANs, etc.</a:t>
            </a:r>
            <a:endParaRPr lang="en-US" dirty="0" smtClean="0"/>
          </a:p>
          <a:p>
            <a:r>
              <a:rPr lang="en-US" dirty="0" smtClean="0"/>
              <a:t>Slice</a:t>
            </a:r>
          </a:p>
          <a:p>
            <a:pPr lvl="1"/>
            <a:r>
              <a:rPr lang="en-US" dirty="0" smtClean="0"/>
              <a:t>Global container for resources</a:t>
            </a:r>
          </a:p>
          <a:p>
            <a:r>
              <a:rPr lang="en-US" dirty="0" smtClean="0"/>
              <a:t>Sliver</a:t>
            </a:r>
          </a:p>
          <a:p>
            <a:pPr lvl="1"/>
            <a:r>
              <a:rPr lang="en-US" dirty="0" smtClean="0"/>
              <a:t>Instantiation of a single resource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5766-6F48-469E-A1D7-014C060482E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ProtoGENI</a:t>
            </a:r>
            <a:r>
              <a:rPr lang="en-US" dirty="0" smtClean="0"/>
              <a:t>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Slice Authority (SA)</a:t>
            </a:r>
          </a:p>
          <a:p>
            <a:pPr lvl="1"/>
            <a:r>
              <a:rPr lang="en-US" dirty="0" smtClean="0"/>
              <a:t>Authorizes Users (Identity Provider)</a:t>
            </a:r>
          </a:p>
          <a:p>
            <a:pPr lvl="1"/>
            <a:r>
              <a:rPr lang="en-US" dirty="0" smtClean="0"/>
              <a:t>Creates Slices</a:t>
            </a:r>
          </a:p>
          <a:p>
            <a:r>
              <a:rPr lang="en-US" dirty="0" smtClean="0"/>
              <a:t>Clearinghouse (CH)</a:t>
            </a:r>
          </a:p>
          <a:p>
            <a:pPr lvl="1"/>
            <a:r>
              <a:rPr lang="en-US" dirty="0" smtClean="0"/>
              <a:t>Facilitates Trust</a:t>
            </a:r>
          </a:p>
          <a:p>
            <a:pPr lvl="1"/>
            <a:r>
              <a:rPr lang="en-US" dirty="0" smtClean="0"/>
              <a:t>Central Directory</a:t>
            </a:r>
          </a:p>
          <a:p>
            <a:pPr lvl="2"/>
            <a:r>
              <a:rPr lang="en-US" dirty="0" smtClean="0"/>
              <a:t>Aggregate Manager List</a:t>
            </a:r>
          </a:p>
          <a:p>
            <a:pPr lvl="2"/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5766-6F48-469E-A1D7-014C060482E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5" descr="j02875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7556" y="4008438"/>
            <a:ext cx="7080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5" descr="j02875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7581" y="4008438"/>
            <a:ext cx="7080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2133600" y="2057400"/>
            <a:ext cx="1066800" cy="685800"/>
            <a:chOff x="2514600" y="3810000"/>
            <a:chExt cx="762000" cy="685800"/>
          </a:xfrm>
        </p:grpSpPr>
        <p:sp>
          <p:nvSpPr>
            <p:cNvPr id="10" name="Rectangle 9"/>
            <p:cNvSpPr/>
            <p:nvPr/>
          </p:nvSpPr>
          <p:spPr bwMode="auto">
            <a:xfrm>
              <a:off x="2590574" y="3810000"/>
              <a:ext cx="686026" cy="6858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cs typeface="Arial" charset="0"/>
              </a:endParaRPr>
            </a:p>
          </p:txBody>
        </p:sp>
        <p:sp>
          <p:nvSpPr>
            <p:cNvPr id="52258" name="Text Box 88"/>
            <p:cNvSpPr txBox="1">
              <a:spLocks noChangeArrowheads="1"/>
            </p:cNvSpPr>
            <p:nvPr/>
          </p:nvSpPr>
          <p:spPr bwMode="auto">
            <a:xfrm>
              <a:off x="2514600" y="3943290"/>
              <a:ext cx="762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 SA</a:t>
              </a:r>
            </a:p>
          </p:txBody>
        </p: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4495800" y="2057400"/>
            <a:ext cx="1066800" cy="685800"/>
            <a:chOff x="2514600" y="3810000"/>
            <a:chExt cx="762000" cy="685800"/>
          </a:xfrm>
        </p:grpSpPr>
        <p:sp>
          <p:nvSpPr>
            <p:cNvPr id="26" name="Rectangle 25"/>
            <p:cNvSpPr/>
            <p:nvPr/>
          </p:nvSpPr>
          <p:spPr bwMode="auto">
            <a:xfrm>
              <a:off x="2590574" y="3810000"/>
              <a:ext cx="686026" cy="6858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cs typeface="Arial" charset="0"/>
              </a:endParaRPr>
            </a:p>
          </p:txBody>
        </p:sp>
        <p:sp>
          <p:nvSpPr>
            <p:cNvPr id="52256" name="Text Box 88"/>
            <p:cNvSpPr txBox="1">
              <a:spLocks noChangeArrowheads="1"/>
            </p:cNvSpPr>
            <p:nvPr/>
          </p:nvSpPr>
          <p:spPr bwMode="auto">
            <a:xfrm>
              <a:off x="2514600" y="3943290"/>
              <a:ext cx="762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 SA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417094" y="2438401"/>
            <a:ext cx="15240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cs typeface="ＭＳ Ｐゴシック" charset="-128"/>
              </a:rPr>
              <a:t>Create</a:t>
            </a:r>
          </a:p>
          <a:p>
            <a:pPr algn="ctr">
              <a:defRPr/>
            </a:pPr>
            <a:r>
              <a:rPr lang="en-US" sz="1800" b="1" dirty="0" smtClean="0">
                <a:solidFill>
                  <a:schemeClr val="tx1">
                    <a:lumMod val="75000"/>
                  </a:schemeClr>
                </a:solidFill>
                <a:cs typeface="ＭＳ Ｐゴシック" charset="-128"/>
              </a:rPr>
              <a:t>Slice</a:t>
            </a:r>
            <a:endParaRPr lang="en-US" sz="1800" b="1" dirty="0">
              <a:solidFill>
                <a:schemeClr val="tx1">
                  <a:lumMod val="75000"/>
                </a:schemeClr>
              </a:solidFill>
              <a:cs typeface="ＭＳ Ｐゴシック" charset="-128"/>
            </a:endParaRPr>
          </a:p>
        </p:txBody>
      </p:sp>
      <p:cxnSp>
        <p:nvCxnSpPr>
          <p:cNvPr id="52232" name="Elbow Connector 36"/>
          <p:cNvCxnSpPr>
            <a:cxnSpLocks noChangeShapeType="1"/>
          </p:cNvCxnSpPr>
          <p:nvPr/>
        </p:nvCxnSpPr>
        <p:spPr bwMode="auto">
          <a:xfrm rot="5400000" flipH="1" flipV="1">
            <a:off x="886619" y="2694781"/>
            <a:ext cx="1609725" cy="944563"/>
          </a:xfrm>
          <a:prstGeom prst="bentConnector2">
            <a:avLst/>
          </a:prstGeom>
          <a:noFill/>
          <a:ln w="25400">
            <a:solidFill>
              <a:schemeClr val="tx1"/>
            </a:solidFill>
            <a:prstDash val="sysDash"/>
            <a:round/>
            <a:headEnd/>
            <a:tailEnd type="arrow" w="med" len="lg"/>
          </a:ln>
        </p:spPr>
      </p:cxnSp>
      <p:sp>
        <p:nvSpPr>
          <p:cNvPr id="52233" name="TextBox 38"/>
          <p:cNvSpPr txBox="1">
            <a:spLocks noChangeArrowheads="1"/>
          </p:cNvSpPr>
          <p:nvPr/>
        </p:nvSpPr>
        <p:spPr bwMode="auto">
          <a:xfrm>
            <a:off x="1119981" y="2398713"/>
            <a:ext cx="1314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>
                <a:solidFill>
                  <a:srgbClr val="00264D"/>
                </a:solidFill>
                <a:sym typeface="Wingdings" charset="2"/>
              </a:rPr>
              <a:t>Register</a:t>
            </a:r>
          </a:p>
          <a:p>
            <a:pPr algn="ctr"/>
            <a:r>
              <a:rPr lang="en-US" sz="1800" b="1" dirty="0" smtClean="0">
                <a:solidFill>
                  <a:srgbClr val="00264D"/>
                </a:solidFill>
                <a:sym typeface="Wingdings" charset="2"/>
              </a:rPr>
              <a:t>User</a:t>
            </a:r>
            <a:endParaRPr lang="en-US" sz="1800" b="1" dirty="0">
              <a:solidFill>
                <a:srgbClr val="00264D"/>
              </a:solidFill>
              <a:sym typeface="Wingdings" charset="2"/>
            </a:endParaRPr>
          </a:p>
        </p:txBody>
      </p:sp>
      <p:grpSp>
        <p:nvGrpSpPr>
          <p:cNvPr id="4" name="Group 65"/>
          <p:cNvGrpSpPr>
            <a:grpSpLocks/>
          </p:cNvGrpSpPr>
          <p:nvPr/>
        </p:nvGrpSpPr>
        <p:grpSpPr bwMode="auto">
          <a:xfrm>
            <a:off x="1424781" y="1789113"/>
            <a:ext cx="457200" cy="461963"/>
            <a:chOff x="8991600" y="2362200"/>
            <a:chExt cx="457200" cy="461665"/>
          </a:xfrm>
        </p:grpSpPr>
        <p:sp>
          <p:nvSpPr>
            <p:cNvPr id="52253" name="TextBox 66"/>
            <p:cNvSpPr txBox="1">
              <a:spLocks noChangeArrowheads="1"/>
            </p:cNvSpPr>
            <p:nvPr/>
          </p:nvSpPr>
          <p:spPr bwMode="auto">
            <a:xfrm>
              <a:off x="8991600" y="2362200"/>
              <a:ext cx="457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0000FF"/>
                  </a:solidFill>
                </a:rPr>
                <a:t>1</a:t>
              </a:r>
              <a:endParaRPr lang="en-US" sz="1800" b="1">
                <a:solidFill>
                  <a:srgbClr val="0000FF"/>
                </a:solidFill>
              </a:endParaRPr>
            </a:p>
          </p:txBody>
        </p:sp>
        <p:sp>
          <p:nvSpPr>
            <p:cNvPr id="52254" name="Oval 67"/>
            <p:cNvSpPr>
              <a:spLocks noChangeArrowheads="1"/>
            </p:cNvSpPr>
            <p:nvPr/>
          </p:nvSpPr>
          <p:spPr bwMode="auto">
            <a:xfrm>
              <a:off x="9029700" y="2402532"/>
              <a:ext cx="381000" cy="381000"/>
            </a:xfrm>
            <a:prstGeom prst="ellips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solidFill>
                  <a:srgbClr val="0000FF"/>
                </a:solidFill>
                <a:cs typeface="Arial" charset="0"/>
              </a:endParaRPr>
            </a:p>
          </p:txBody>
        </p:sp>
      </p:grpSp>
      <p:grpSp>
        <p:nvGrpSpPr>
          <p:cNvPr id="5" name="Group 68"/>
          <p:cNvGrpSpPr>
            <a:grpSpLocks/>
          </p:cNvGrpSpPr>
          <p:nvPr/>
        </p:nvGrpSpPr>
        <p:grpSpPr bwMode="auto">
          <a:xfrm>
            <a:off x="3874294" y="1828801"/>
            <a:ext cx="457200" cy="461962"/>
            <a:chOff x="8991600" y="2362200"/>
            <a:chExt cx="457200" cy="461665"/>
          </a:xfrm>
        </p:grpSpPr>
        <p:sp>
          <p:nvSpPr>
            <p:cNvPr id="52251" name="TextBox 70"/>
            <p:cNvSpPr txBox="1">
              <a:spLocks noChangeArrowheads="1"/>
            </p:cNvSpPr>
            <p:nvPr/>
          </p:nvSpPr>
          <p:spPr bwMode="auto">
            <a:xfrm>
              <a:off x="8991600" y="2362200"/>
              <a:ext cx="457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0000FF"/>
                  </a:solidFill>
                </a:rPr>
                <a:t>2</a:t>
              </a:r>
              <a:endParaRPr lang="en-US" sz="1800" b="1">
                <a:solidFill>
                  <a:srgbClr val="0000FF"/>
                </a:solidFill>
              </a:endParaRPr>
            </a:p>
          </p:txBody>
        </p:sp>
        <p:sp>
          <p:nvSpPr>
            <p:cNvPr id="52252" name="Oval 74"/>
            <p:cNvSpPr>
              <a:spLocks noChangeArrowheads="1"/>
            </p:cNvSpPr>
            <p:nvPr/>
          </p:nvSpPr>
          <p:spPr bwMode="auto">
            <a:xfrm>
              <a:off x="9029700" y="2402532"/>
              <a:ext cx="381000" cy="381000"/>
            </a:xfrm>
            <a:prstGeom prst="ellips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solidFill>
                  <a:srgbClr val="0000FF"/>
                </a:solidFill>
                <a:cs typeface="Arial" charset="0"/>
              </a:endParaRPr>
            </a:p>
          </p:txBody>
        </p:sp>
      </p:grpSp>
      <p:grpSp>
        <p:nvGrpSpPr>
          <p:cNvPr id="6" name="Group 76"/>
          <p:cNvGrpSpPr>
            <a:grpSpLocks/>
          </p:cNvGrpSpPr>
          <p:nvPr/>
        </p:nvGrpSpPr>
        <p:grpSpPr bwMode="auto">
          <a:xfrm>
            <a:off x="6369844" y="1785938"/>
            <a:ext cx="457200" cy="461963"/>
            <a:chOff x="8991600" y="2362200"/>
            <a:chExt cx="457200" cy="461665"/>
          </a:xfrm>
        </p:grpSpPr>
        <p:sp>
          <p:nvSpPr>
            <p:cNvPr id="52249" name="TextBox 80"/>
            <p:cNvSpPr txBox="1">
              <a:spLocks noChangeArrowheads="1"/>
            </p:cNvSpPr>
            <p:nvPr/>
          </p:nvSpPr>
          <p:spPr bwMode="auto">
            <a:xfrm>
              <a:off x="8991600" y="2362200"/>
              <a:ext cx="457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0000FF"/>
                  </a:solidFill>
                </a:rPr>
                <a:t>3</a:t>
              </a:r>
              <a:endParaRPr lang="en-US" sz="1800" b="1">
                <a:solidFill>
                  <a:srgbClr val="0000FF"/>
                </a:solidFill>
              </a:endParaRPr>
            </a:p>
          </p:txBody>
        </p:sp>
        <p:sp>
          <p:nvSpPr>
            <p:cNvPr id="52250" name="Oval 81"/>
            <p:cNvSpPr>
              <a:spLocks noChangeArrowheads="1"/>
            </p:cNvSpPr>
            <p:nvPr/>
          </p:nvSpPr>
          <p:spPr bwMode="auto">
            <a:xfrm>
              <a:off x="9029700" y="2402532"/>
              <a:ext cx="381000" cy="381000"/>
            </a:xfrm>
            <a:prstGeom prst="ellips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solidFill>
                  <a:srgbClr val="0000FF"/>
                </a:solidFill>
                <a:cs typeface="Arial" charset="0"/>
              </a:endParaRPr>
            </a:p>
          </p:txBody>
        </p:sp>
      </p:grpSp>
      <p:sp>
        <p:nvSpPr>
          <p:cNvPr id="52238" name="TextBox 38"/>
          <p:cNvSpPr txBox="1">
            <a:spLocks noChangeArrowheads="1"/>
          </p:cNvSpPr>
          <p:nvPr/>
        </p:nvSpPr>
        <p:spPr bwMode="auto">
          <a:xfrm>
            <a:off x="1397794" y="4303713"/>
            <a:ext cx="1790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>
                <a:solidFill>
                  <a:srgbClr val="00264D"/>
                </a:solidFill>
                <a:sym typeface="Wingdings" charset="2"/>
              </a:rPr>
              <a:t>Receive</a:t>
            </a:r>
          </a:p>
          <a:p>
            <a:pPr algn="ctr"/>
            <a:r>
              <a:rPr lang="en-US" sz="1800" b="1" dirty="0" smtClean="0">
                <a:solidFill>
                  <a:srgbClr val="00264D"/>
                </a:solidFill>
                <a:sym typeface="Wingdings" charset="2"/>
              </a:rPr>
              <a:t>Certificate</a:t>
            </a:r>
            <a:endParaRPr lang="en-US" sz="1800" b="1" dirty="0">
              <a:solidFill>
                <a:srgbClr val="00264D"/>
              </a:solidFill>
              <a:sym typeface="Wingdings" charset="2"/>
            </a:endParaRPr>
          </a:p>
        </p:txBody>
      </p:sp>
      <p:cxnSp>
        <p:nvCxnSpPr>
          <p:cNvPr id="52239" name="Elbow Connector 36"/>
          <p:cNvCxnSpPr>
            <a:cxnSpLocks noChangeShapeType="1"/>
          </p:cNvCxnSpPr>
          <p:nvPr/>
        </p:nvCxnSpPr>
        <p:spPr bwMode="auto">
          <a:xfrm rot="5400000" flipH="1" flipV="1">
            <a:off x="3656807" y="3201193"/>
            <a:ext cx="1524000" cy="760413"/>
          </a:xfrm>
          <a:prstGeom prst="bentConnector3">
            <a:avLst>
              <a:gd name="adj1" fmla="val 417"/>
            </a:avLst>
          </a:prstGeom>
          <a:noFill/>
          <a:ln w="25400">
            <a:solidFill>
              <a:schemeClr val="tx1"/>
            </a:solidFill>
            <a:prstDash val="sysDash"/>
            <a:round/>
            <a:headEnd type="stealth" w="lg" len="lg"/>
            <a:tailEnd type="none" w="med" len="lg"/>
          </a:ln>
        </p:spPr>
      </p:cxnSp>
      <p:sp>
        <p:nvSpPr>
          <p:cNvPr id="52240" name="TextBox 38"/>
          <p:cNvSpPr txBox="1">
            <a:spLocks noChangeArrowheads="1"/>
          </p:cNvSpPr>
          <p:nvPr/>
        </p:nvSpPr>
        <p:spPr bwMode="auto">
          <a:xfrm>
            <a:off x="3836194" y="4303713"/>
            <a:ext cx="1790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>
                <a:solidFill>
                  <a:srgbClr val="00264D"/>
                </a:solidFill>
                <a:sym typeface="Wingdings" charset="2"/>
              </a:rPr>
              <a:t>Receive</a:t>
            </a:r>
          </a:p>
          <a:p>
            <a:pPr algn="ctr"/>
            <a:r>
              <a:rPr lang="en-US" sz="1800" b="1" dirty="0" smtClean="0">
                <a:solidFill>
                  <a:srgbClr val="00264D"/>
                </a:solidFill>
                <a:sym typeface="Wingdings" charset="2"/>
              </a:rPr>
              <a:t>Credential</a:t>
            </a:r>
            <a:endParaRPr lang="en-US" sz="1800" b="1" dirty="0">
              <a:solidFill>
                <a:srgbClr val="00264D"/>
              </a:solidFill>
              <a:sym typeface="Wingdings" charset="2"/>
            </a:endParaRPr>
          </a:p>
        </p:txBody>
      </p:sp>
      <p:pic>
        <p:nvPicPr>
          <p:cNvPr id="52241" name="Picture 5" descr="j02875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0419" y="4008438"/>
            <a:ext cx="7080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7010400" y="2057400"/>
            <a:ext cx="1066800" cy="685800"/>
            <a:chOff x="2514600" y="3810000"/>
            <a:chExt cx="762000" cy="685800"/>
          </a:xfrm>
        </p:grpSpPr>
        <p:sp>
          <p:nvSpPr>
            <p:cNvPr id="52247" name="Rectangle 76"/>
            <p:cNvSpPr>
              <a:spLocks noChangeArrowheads="1"/>
            </p:cNvSpPr>
            <p:nvPr/>
          </p:nvSpPr>
          <p:spPr bwMode="auto">
            <a:xfrm>
              <a:off x="2590574" y="3810000"/>
              <a:ext cx="686026" cy="685800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cs typeface="Arial" charset="0"/>
              </a:endParaRPr>
            </a:p>
          </p:txBody>
        </p:sp>
        <p:sp>
          <p:nvSpPr>
            <p:cNvPr id="52248" name="Text Box 88"/>
            <p:cNvSpPr txBox="1">
              <a:spLocks noChangeArrowheads="1"/>
            </p:cNvSpPr>
            <p:nvPr/>
          </p:nvSpPr>
          <p:spPr bwMode="auto">
            <a:xfrm>
              <a:off x="2514600" y="3943290"/>
              <a:ext cx="762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 AM</a:t>
              </a:r>
            </a:p>
          </p:txBody>
        </p:sp>
      </p:grpSp>
      <p:cxnSp>
        <p:nvCxnSpPr>
          <p:cNvPr id="52243" name="Elbow Connector 36"/>
          <p:cNvCxnSpPr>
            <a:cxnSpLocks noChangeShapeType="1"/>
          </p:cNvCxnSpPr>
          <p:nvPr/>
        </p:nvCxnSpPr>
        <p:spPr bwMode="auto">
          <a:xfrm rot="5400000" flipH="1" flipV="1">
            <a:off x="5763419" y="2694781"/>
            <a:ext cx="1609725" cy="944562"/>
          </a:xfrm>
          <a:prstGeom prst="bentConnector2">
            <a:avLst/>
          </a:prstGeom>
          <a:noFill/>
          <a:ln w="25400">
            <a:solidFill>
              <a:schemeClr val="tx1"/>
            </a:solidFill>
            <a:prstDash val="sysDash"/>
            <a:round/>
            <a:headEnd/>
            <a:tailEnd type="arrow" w="med" len="lg"/>
          </a:ln>
        </p:spPr>
      </p:cxnSp>
      <p:sp>
        <p:nvSpPr>
          <p:cNvPr id="52244" name="TextBox 38"/>
          <p:cNvSpPr txBox="1">
            <a:spLocks noChangeArrowheads="1"/>
          </p:cNvSpPr>
          <p:nvPr/>
        </p:nvSpPr>
        <p:spPr bwMode="auto">
          <a:xfrm>
            <a:off x="6042819" y="2398713"/>
            <a:ext cx="1314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rgbClr val="00264D"/>
                </a:solidFill>
                <a:sym typeface="Wingdings" charset="2"/>
              </a:rPr>
              <a:t>Create</a:t>
            </a:r>
          </a:p>
          <a:p>
            <a:pPr algn="ctr"/>
            <a:r>
              <a:rPr lang="en-US" sz="1800" b="1">
                <a:solidFill>
                  <a:srgbClr val="00264D"/>
                </a:solidFill>
                <a:sym typeface="Wingdings" charset="2"/>
              </a:rPr>
              <a:t>Sliver</a:t>
            </a:r>
          </a:p>
        </p:txBody>
      </p:sp>
      <p:sp>
        <p:nvSpPr>
          <p:cNvPr id="52246" name="TextBox 38"/>
          <p:cNvSpPr txBox="1">
            <a:spLocks noChangeArrowheads="1"/>
          </p:cNvSpPr>
          <p:nvPr/>
        </p:nvSpPr>
        <p:spPr bwMode="auto">
          <a:xfrm>
            <a:off x="6320631" y="4303713"/>
            <a:ext cx="1790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>
                <a:solidFill>
                  <a:srgbClr val="00264D"/>
                </a:solidFill>
                <a:sym typeface="Wingdings" charset="2"/>
              </a:rPr>
              <a:t>Receive</a:t>
            </a:r>
          </a:p>
          <a:p>
            <a:pPr algn="ctr"/>
            <a:r>
              <a:rPr lang="en-US" sz="1800" b="1" dirty="0" smtClean="0">
                <a:solidFill>
                  <a:srgbClr val="00264D"/>
                </a:solidFill>
                <a:sym typeface="Wingdings" charset="2"/>
              </a:rPr>
              <a:t>Manifest</a:t>
            </a:r>
            <a:endParaRPr lang="en-US" sz="1800" b="1" dirty="0">
              <a:solidFill>
                <a:srgbClr val="00264D"/>
              </a:solidFill>
              <a:sym typeface="Wingdings" charset="2"/>
            </a:endParaRPr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 smtClean="0"/>
              <a:t>ProtoGENI</a:t>
            </a:r>
            <a:r>
              <a:rPr lang="en-US" dirty="0" smtClean="0"/>
              <a:t> Architecture</a:t>
            </a:r>
            <a:endParaRPr lang="en-US" dirty="0"/>
          </a:p>
        </p:txBody>
      </p:sp>
      <p:cxnSp>
        <p:nvCxnSpPr>
          <p:cNvPr id="37" name="Elbow Connector 36"/>
          <p:cNvCxnSpPr>
            <a:cxnSpLocks noChangeShapeType="1"/>
          </p:cNvCxnSpPr>
          <p:nvPr/>
        </p:nvCxnSpPr>
        <p:spPr bwMode="auto">
          <a:xfrm rot="5400000" flipH="1" flipV="1">
            <a:off x="3248819" y="2694781"/>
            <a:ext cx="1609725" cy="944562"/>
          </a:xfrm>
          <a:prstGeom prst="bentConnector2">
            <a:avLst/>
          </a:prstGeom>
          <a:noFill/>
          <a:ln w="25400">
            <a:solidFill>
              <a:schemeClr val="tx1"/>
            </a:solidFill>
            <a:prstDash val="sysDash"/>
            <a:round/>
            <a:headEnd/>
            <a:tailEnd type="arrow" w="med" len="lg"/>
          </a:ln>
        </p:spPr>
      </p:cxnSp>
      <p:cxnSp>
        <p:nvCxnSpPr>
          <p:cNvPr id="41" name="Elbow Connector 36"/>
          <p:cNvCxnSpPr>
            <a:cxnSpLocks noChangeShapeType="1"/>
          </p:cNvCxnSpPr>
          <p:nvPr/>
        </p:nvCxnSpPr>
        <p:spPr bwMode="auto">
          <a:xfrm rot="5400000" flipH="1" flipV="1">
            <a:off x="1294607" y="3201193"/>
            <a:ext cx="1524000" cy="760413"/>
          </a:xfrm>
          <a:prstGeom prst="bentConnector3">
            <a:avLst>
              <a:gd name="adj1" fmla="val 417"/>
            </a:avLst>
          </a:prstGeom>
          <a:noFill/>
          <a:ln w="25400">
            <a:solidFill>
              <a:schemeClr val="tx1"/>
            </a:solidFill>
            <a:prstDash val="sysDash"/>
            <a:round/>
            <a:headEnd type="stealth" w="lg" len="lg"/>
            <a:tailEnd type="none" w="med" len="lg"/>
          </a:ln>
        </p:spPr>
      </p:cxnSp>
      <p:cxnSp>
        <p:nvCxnSpPr>
          <p:cNvPr id="42" name="Elbow Connector 36"/>
          <p:cNvCxnSpPr>
            <a:cxnSpLocks noChangeShapeType="1"/>
          </p:cNvCxnSpPr>
          <p:nvPr/>
        </p:nvCxnSpPr>
        <p:spPr bwMode="auto">
          <a:xfrm rot="5400000" flipH="1" flipV="1">
            <a:off x="6247607" y="3201193"/>
            <a:ext cx="1524000" cy="760413"/>
          </a:xfrm>
          <a:prstGeom prst="bentConnector3">
            <a:avLst>
              <a:gd name="adj1" fmla="val 417"/>
            </a:avLst>
          </a:prstGeom>
          <a:noFill/>
          <a:ln w="25400">
            <a:solidFill>
              <a:schemeClr val="tx1"/>
            </a:solidFill>
            <a:prstDash val="sysDash"/>
            <a:round/>
            <a:headEnd type="stealth" w="lg" len="lg"/>
            <a:tailEnd type="none" w="med" len="lg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2240" grpId="0"/>
      <p:bldP spid="52244" grpId="0"/>
      <p:bldP spid="522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Emulab</a:t>
            </a:r>
            <a:endParaRPr lang="en-US" dirty="0"/>
          </a:p>
        </p:txBody>
      </p:sp>
      <p:pic>
        <p:nvPicPr>
          <p:cNvPr id="5" name="Content Placeholder 4" descr="46-cluster_back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5766-6F48-469E-A1D7-014C060482E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5" descr="j02875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7556" y="4008438"/>
            <a:ext cx="7080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5" descr="j02875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7581" y="4008438"/>
            <a:ext cx="7080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3417094" y="2438401"/>
            <a:ext cx="1524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 smtClean="0">
                <a:solidFill>
                  <a:schemeClr val="tx1">
                    <a:lumMod val="75000"/>
                  </a:schemeClr>
                </a:solidFill>
                <a:cs typeface="ＭＳ Ｐゴシック" charset="-128"/>
              </a:rPr>
              <a:t>Create</a:t>
            </a:r>
          </a:p>
          <a:p>
            <a:pPr algn="ctr">
              <a:defRPr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cs typeface="ＭＳ Ｐゴシック" charset="-128"/>
              </a:rPr>
              <a:t>Sliver</a:t>
            </a:r>
            <a:endParaRPr lang="en-US" sz="1800" b="1" dirty="0">
              <a:solidFill>
                <a:schemeClr val="tx1">
                  <a:lumMod val="75000"/>
                </a:schemeClr>
              </a:solidFill>
              <a:cs typeface="ＭＳ Ｐゴシック" charset="-128"/>
            </a:endParaRPr>
          </a:p>
        </p:txBody>
      </p:sp>
      <p:cxnSp>
        <p:nvCxnSpPr>
          <p:cNvPr id="52232" name="Elbow Connector 36"/>
          <p:cNvCxnSpPr>
            <a:cxnSpLocks noChangeShapeType="1"/>
          </p:cNvCxnSpPr>
          <p:nvPr/>
        </p:nvCxnSpPr>
        <p:spPr bwMode="auto">
          <a:xfrm rot="5400000" flipH="1" flipV="1">
            <a:off x="886619" y="2694781"/>
            <a:ext cx="1609725" cy="944563"/>
          </a:xfrm>
          <a:prstGeom prst="bentConnector2">
            <a:avLst/>
          </a:prstGeom>
          <a:noFill/>
          <a:ln w="25400">
            <a:solidFill>
              <a:schemeClr val="tx1"/>
            </a:solidFill>
            <a:prstDash val="sysDash"/>
            <a:round/>
            <a:headEnd/>
            <a:tailEnd type="arrow" w="med" len="lg"/>
          </a:ln>
        </p:spPr>
      </p:cxnSp>
      <p:sp>
        <p:nvSpPr>
          <p:cNvPr id="52233" name="TextBox 38"/>
          <p:cNvSpPr txBox="1">
            <a:spLocks noChangeArrowheads="1"/>
          </p:cNvSpPr>
          <p:nvPr/>
        </p:nvSpPr>
        <p:spPr bwMode="auto">
          <a:xfrm>
            <a:off x="1119981" y="2398713"/>
            <a:ext cx="13144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264D"/>
                </a:solidFill>
                <a:sym typeface="Wingdings" charset="2"/>
              </a:rPr>
              <a:t>Create</a:t>
            </a:r>
          </a:p>
          <a:p>
            <a:pPr algn="ctr"/>
            <a:r>
              <a:rPr lang="en-US" b="1" dirty="0" smtClean="0">
                <a:solidFill>
                  <a:srgbClr val="00264D"/>
                </a:solidFill>
                <a:sym typeface="Wingdings" charset="2"/>
              </a:rPr>
              <a:t>Sliver</a:t>
            </a:r>
            <a:endParaRPr lang="en-US" sz="1800" b="1" dirty="0">
              <a:solidFill>
                <a:srgbClr val="00264D"/>
              </a:solidFill>
              <a:sym typeface="Wingdings" charset="2"/>
            </a:endParaRPr>
          </a:p>
        </p:txBody>
      </p:sp>
      <p:grpSp>
        <p:nvGrpSpPr>
          <p:cNvPr id="4" name="Group 65"/>
          <p:cNvGrpSpPr>
            <a:grpSpLocks/>
          </p:cNvGrpSpPr>
          <p:nvPr/>
        </p:nvGrpSpPr>
        <p:grpSpPr bwMode="auto">
          <a:xfrm>
            <a:off x="1424781" y="1789113"/>
            <a:ext cx="457200" cy="461963"/>
            <a:chOff x="8991600" y="2362200"/>
            <a:chExt cx="457200" cy="461665"/>
          </a:xfrm>
        </p:grpSpPr>
        <p:sp>
          <p:nvSpPr>
            <p:cNvPr id="52253" name="TextBox 66"/>
            <p:cNvSpPr txBox="1">
              <a:spLocks noChangeArrowheads="1"/>
            </p:cNvSpPr>
            <p:nvPr/>
          </p:nvSpPr>
          <p:spPr bwMode="auto">
            <a:xfrm>
              <a:off x="8991600" y="2362200"/>
              <a:ext cx="457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0000FF"/>
                  </a:solidFill>
                </a:rPr>
                <a:t>1</a:t>
              </a:r>
              <a:endParaRPr lang="en-US" sz="1800" b="1">
                <a:solidFill>
                  <a:srgbClr val="0000FF"/>
                </a:solidFill>
              </a:endParaRPr>
            </a:p>
          </p:txBody>
        </p:sp>
        <p:sp>
          <p:nvSpPr>
            <p:cNvPr id="52254" name="Oval 67"/>
            <p:cNvSpPr>
              <a:spLocks noChangeArrowheads="1"/>
            </p:cNvSpPr>
            <p:nvPr/>
          </p:nvSpPr>
          <p:spPr bwMode="auto">
            <a:xfrm>
              <a:off x="9029700" y="2402532"/>
              <a:ext cx="381000" cy="381000"/>
            </a:xfrm>
            <a:prstGeom prst="ellips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solidFill>
                  <a:srgbClr val="0000FF"/>
                </a:solidFill>
                <a:cs typeface="Arial" charset="0"/>
              </a:endParaRPr>
            </a:p>
          </p:txBody>
        </p:sp>
      </p:grpSp>
      <p:grpSp>
        <p:nvGrpSpPr>
          <p:cNvPr id="5" name="Group 68"/>
          <p:cNvGrpSpPr>
            <a:grpSpLocks/>
          </p:cNvGrpSpPr>
          <p:nvPr/>
        </p:nvGrpSpPr>
        <p:grpSpPr bwMode="auto">
          <a:xfrm>
            <a:off x="3874294" y="1828801"/>
            <a:ext cx="457200" cy="461962"/>
            <a:chOff x="8991600" y="2362200"/>
            <a:chExt cx="457200" cy="461665"/>
          </a:xfrm>
        </p:grpSpPr>
        <p:sp>
          <p:nvSpPr>
            <p:cNvPr id="52251" name="TextBox 70"/>
            <p:cNvSpPr txBox="1">
              <a:spLocks noChangeArrowheads="1"/>
            </p:cNvSpPr>
            <p:nvPr/>
          </p:nvSpPr>
          <p:spPr bwMode="auto">
            <a:xfrm>
              <a:off x="8991600" y="2362200"/>
              <a:ext cx="457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0000FF"/>
                  </a:solidFill>
                </a:rPr>
                <a:t>2</a:t>
              </a:r>
              <a:endParaRPr lang="en-US" sz="1800" b="1">
                <a:solidFill>
                  <a:srgbClr val="0000FF"/>
                </a:solidFill>
              </a:endParaRPr>
            </a:p>
          </p:txBody>
        </p:sp>
        <p:sp>
          <p:nvSpPr>
            <p:cNvPr id="52252" name="Oval 74"/>
            <p:cNvSpPr>
              <a:spLocks noChangeArrowheads="1"/>
            </p:cNvSpPr>
            <p:nvPr/>
          </p:nvSpPr>
          <p:spPr bwMode="auto">
            <a:xfrm>
              <a:off x="9029700" y="2402532"/>
              <a:ext cx="381000" cy="381000"/>
            </a:xfrm>
            <a:prstGeom prst="ellips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solidFill>
                  <a:srgbClr val="0000FF"/>
                </a:solidFill>
                <a:cs typeface="Arial" charset="0"/>
              </a:endParaRPr>
            </a:p>
          </p:txBody>
        </p:sp>
      </p:grpSp>
      <p:grpSp>
        <p:nvGrpSpPr>
          <p:cNvPr id="6" name="Group 76"/>
          <p:cNvGrpSpPr>
            <a:grpSpLocks/>
          </p:cNvGrpSpPr>
          <p:nvPr/>
        </p:nvGrpSpPr>
        <p:grpSpPr bwMode="auto">
          <a:xfrm>
            <a:off x="6369844" y="1785938"/>
            <a:ext cx="457200" cy="461963"/>
            <a:chOff x="8991600" y="2362200"/>
            <a:chExt cx="457200" cy="461665"/>
          </a:xfrm>
        </p:grpSpPr>
        <p:sp>
          <p:nvSpPr>
            <p:cNvPr id="52249" name="TextBox 80"/>
            <p:cNvSpPr txBox="1">
              <a:spLocks noChangeArrowheads="1"/>
            </p:cNvSpPr>
            <p:nvPr/>
          </p:nvSpPr>
          <p:spPr bwMode="auto">
            <a:xfrm>
              <a:off x="8991600" y="2362200"/>
              <a:ext cx="457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0000FF"/>
                  </a:solidFill>
                </a:rPr>
                <a:t>3</a:t>
              </a:r>
              <a:endParaRPr lang="en-US" sz="1800" b="1">
                <a:solidFill>
                  <a:srgbClr val="0000FF"/>
                </a:solidFill>
              </a:endParaRPr>
            </a:p>
          </p:txBody>
        </p:sp>
        <p:sp>
          <p:nvSpPr>
            <p:cNvPr id="52250" name="Oval 81"/>
            <p:cNvSpPr>
              <a:spLocks noChangeArrowheads="1"/>
            </p:cNvSpPr>
            <p:nvPr/>
          </p:nvSpPr>
          <p:spPr bwMode="auto">
            <a:xfrm>
              <a:off x="9029700" y="2402532"/>
              <a:ext cx="381000" cy="381000"/>
            </a:xfrm>
            <a:prstGeom prst="ellips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solidFill>
                  <a:srgbClr val="0000FF"/>
                </a:solidFill>
                <a:cs typeface="Arial" charset="0"/>
              </a:endParaRPr>
            </a:p>
          </p:txBody>
        </p:sp>
      </p:grpSp>
      <p:sp>
        <p:nvSpPr>
          <p:cNvPr id="52238" name="TextBox 38"/>
          <p:cNvSpPr txBox="1">
            <a:spLocks noChangeArrowheads="1"/>
          </p:cNvSpPr>
          <p:nvPr/>
        </p:nvSpPr>
        <p:spPr bwMode="auto">
          <a:xfrm>
            <a:off x="1397794" y="4303713"/>
            <a:ext cx="1790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>
                <a:solidFill>
                  <a:srgbClr val="00264D"/>
                </a:solidFill>
                <a:sym typeface="Wingdings" charset="2"/>
              </a:rPr>
              <a:t>Receive</a:t>
            </a:r>
          </a:p>
          <a:p>
            <a:pPr algn="ctr"/>
            <a:r>
              <a:rPr lang="en-US" sz="1800" b="1" dirty="0" smtClean="0">
                <a:solidFill>
                  <a:srgbClr val="00264D"/>
                </a:solidFill>
                <a:sym typeface="Wingdings" charset="2"/>
              </a:rPr>
              <a:t>Manifest</a:t>
            </a:r>
            <a:endParaRPr lang="en-US" sz="1800" b="1" dirty="0">
              <a:solidFill>
                <a:srgbClr val="00264D"/>
              </a:solidFill>
              <a:sym typeface="Wingdings" charset="2"/>
            </a:endParaRPr>
          </a:p>
        </p:txBody>
      </p:sp>
      <p:cxnSp>
        <p:nvCxnSpPr>
          <p:cNvPr id="52239" name="Elbow Connector 36"/>
          <p:cNvCxnSpPr>
            <a:cxnSpLocks noChangeShapeType="1"/>
          </p:cNvCxnSpPr>
          <p:nvPr/>
        </p:nvCxnSpPr>
        <p:spPr bwMode="auto">
          <a:xfrm rot="5400000" flipH="1" flipV="1">
            <a:off x="3656807" y="3201193"/>
            <a:ext cx="1524000" cy="760413"/>
          </a:xfrm>
          <a:prstGeom prst="bentConnector3">
            <a:avLst>
              <a:gd name="adj1" fmla="val 417"/>
            </a:avLst>
          </a:prstGeom>
          <a:noFill/>
          <a:ln w="25400">
            <a:solidFill>
              <a:schemeClr val="tx1"/>
            </a:solidFill>
            <a:prstDash val="sysDash"/>
            <a:round/>
            <a:headEnd type="stealth" w="lg" len="lg"/>
            <a:tailEnd type="none" w="med" len="lg"/>
          </a:ln>
        </p:spPr>
      </p:cxnSp>
      <p:sp>
        <p:nvSpPr>
          <p:cNvPr id="52240" name="TextBox 38"/>
          <p:cNvSpPr txBox="1">
            <a:spLocks noChangeArrowheads="1"/>
          </p:cNvSpPr>
          <p:nvPr/>
        </p:nvSpPr>
        <p:spPr bwMode="auto">
          <a:xfrm>
            <a:off x="3836194" y="4303713"/>
            <a:ext cx="1790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>
                <a:solidFill>
                  <a:srgbClr val="00264D"/>
                </a:solidFill>
                <a:sym typeface="Wingdings" charset="2"/>
              </a:rPr>
              <a:t>Receive</a:t>
            </a:r>
          </a:p>
          <a:p>
            <a:pPr algn="ctr"/>
            <a:r>
              <a:rPr lang="en-US" sz="1800" b="1" dirty="0" smtClean="0">
                <a:solidFill>
                  <a:srgbClr val="00264D"/>
                </a:solidFill>
                <a:sym typeface="Wingdings" charset="2"/>
              </a:rPr>
              <a:t>Manifest</a:t>
            </a:r>
            <a:endParaRPr lang="en-US" sz="1800" b="1" dirty="0">
              <a:solidFill>
                <a:srgbClr val="00264D"/>
              </a:solidFill>
              <a:sym typeface="Wingdings" charset="2"/>
            </a:endParaRPr>
          </a:p>
        </p:txBody>
      </p:sp>
      <p:pic>
        <p:nvPicPr>
          <p:cNvPr id="52241" name="Picture 5" descr="j02875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0419" y="4008438"/>
            <a:ext cx="7080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7010400" y="2057400"/>
            <a:ext cx="1066800" cy="685800"/>
            <a:chOff x="2514600" y="3810000"/>
            <a:chExt cx="762000" cy="685800"/>
          </a:xfrm>
        </p:grpSpPr>
        <p:sp>
          <p:nvSpPr>
            <p:cNvPr id="52247" name="Rectangle 76"/>
            <p:cNvSpPr>
              <a:spLocks noChangeArrowheads="1"/>
            </p:cNvSpPr>
            <p:nvPr/>
          </p:nvSpPr>
          <p:spPr bwMode="auto">
            <a:xfrm>
              <a:off x="2590574" y="3810000"/>
              <a:ext cx="686026" cy="685800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cs typeface="Arial" charset="0"/>
              </a:endParaRPr>
            </a:p>
          </p:txBody>
        </p:sp>
        <p:sp>
          <p:nvSpPr>
            <p:cNvPr id="52248" name="Text Box 88"/>
            <p:cNvSpPr txBox="1">
              <a:spLocks noChangeArrowheads="1"/>
            </p:cNvSpPr>
            <p:nvPr/>
          </p:nvSpPr>
          <p:spPr bwMode="auto">
            <a:xfrm>
              <a:off x="2514600" y="3943290"/>
              <a:ext cx="762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 AM</a:t>
              </a:r>
            </a:p>
          </p:txBody>
        </p:sp>
      </p:grpSp>
      <p:cxnSp>
        <p:nvCxnSpPr>
          <p:cNvPr id="52243" name="Elbow Connector 36"/>
          <p:cNvCxnSpPr>
            <a:cxnSpLocks noChangeShapeType="1"/>
          </p:cNvCxnSpPr>
          <p:nvPr/>
        </p:nvCxnSpPr>
        <p:spPr bwMode="auto">
          <a:xfrm rot="5400000" flipH="1" flipV="1">
            <a:off x="5763419" y="2694781"/>
            <a:ext cx="1609725" cy="944562"/>
          </a:xfrm>
          <a:prstGeom prst="bentConnector2">
            <a:avLst/>
          </a:prstGeom>
          <a:noFill/>
          <a:ln w="25400">
            <a:solidFill>
              <a:schemeClr val="tx1"/>
            </a:solidFill>
            <a:prstDash val="sysDash"/>
            <a:round/>
            <a:headEnd/>
            <a:tailEnd type="arrow" w="med" len="lg"/>
          </a:ln>
        </p:spPr>
      </p:cxnSp>
      <p:sp>
        <p:nvSpPr>
          <p:cNvPr id="52244" name="TextBox 38"/>
          <p:cNvSpPr txBox="1">
            <a:spLocks noChangeArrowheads="1"/>
          </p:cNvSpPr>
          <p:nvPr/>
        </p:nvSpPr>
        <p:spPr bwMode="auto">
          <a:xfrm>
            <a:off x="6042819" y="2398713"/>
            <a:ext cx="1314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rgbClr val="00264D"/>
                </a:solidFill>
                <a:sym typeface="Wingdings" charset="2"/>
              </a:rPr>
              <a:t>Create</a:t>
            </a:r>
          </a:p>
          <a:p>
            <a:pPr algn="ctr"/>
            <a:r>
              <a:rPr lang="en-US" sz="1800" b="1">
                <a:solidFill>
                  <a:srgbClr val="00264D"/>
                </a:solidFill>
                <a:sym typeface="Wingdings" charset="2"/>
              </a:rPr>
              <a:t>Sliver</a:t>
            </a:r>
          </a:p>
        </p:txBody>
      </p:sp>
      <p:sp>
        <p:nvSpPr>
          <p:cNvPr id="52246" name="TextBox 38"/>
          <p:cNvSpPr txBox="1">
            <a:spLocks noChangeArrowheads="1"/>
          </p:cNvSpPr>
          <p:nvPr/>
        </p:nvSpPr>
        <p:spPr bwMode="auto">
          <a:xfrm>
            <a:off x="6320631" y="4303713"/>
            <a:ext cx="1790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>
                <a:solidFill>
                  <a:srgbClr val="00264D"/>
                </a:solidFill>
                <a:sym typeface="Wingdings" charset="2"/>
              </a:rPr>
              <a:t>Receive</a:t>
            </a:r>
          </a:p>
          <a:p>
            <a:pPr algn="ctr"/>
            <a:r>
              <a:rPr lang="en-US" sz="1800" b="1" dirty="0" smtClean="0">
                <a:solidFill>
                  <a:srgbClr val="00264D"/>
                </a:solidFill>
                <a:sym typeface="Wingdings" charset="2"/>
              </a:rPr>
              <a:t>Manifest</a:t>
            </a:r>
            <a:endParaRPr lang="en-US" sz="1800" b="1" dirty="0">
              <a:solidFill>
                <a:srgbClr val="00264D"/>
              </a:solidFill>
              <a:sym typeface="Wingdings" charset="2"/>
            </a:endParaRPr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Slices Span AMs</a:t>
            </a:r>
            <a:endParaRPr lang="en-US" dirty="0"/>
          </a:p>
        </p:txBody>
      </p:sp>
      <p:cxnSp>
        <p:nvCxnSpPr>
          <p:cNvPr id="37" name="Elbow Connector 36"/>
          <p:cNvCxnSpPr>
            <a:cxnSpLocks noChangeShapeType="1"/>
          </p:cNvCxnSpPr>
          <p:nvPr/>
        </p:nvCxnSpPr>
        <p:spPr bwMode="auto">
          <a:xfrm rot="5400000" flipH="1" flipV="1">
            <a:off x="3248819" y="2694781"/>
            <a:ext cx="1609725" cy="944562"/>
          </a:xfrm>
          <a:prstGeom prst="bentConnector2">
            <a:avLst/>
          </a:prstGeom>
          <a:noFill/>
          <a:ln w="25400">
            <a:solidFill>
              <a:schemeClr val="tx1"/>
            </a:solidFill>
            <a:prstDash val="sysDash"/>
            <a:round/>
            <a:headEnd/>
            <a:tailEnd type="arrow" w="med" len="lg"/>
          </a:ln>
        </p:spPr>
      </p:cxnSp>
      <p:cxnSp>
        <p:nvCxnSpPr>
          <p:cNvPr id="41" name="Elbow Connector 36"/>
          <p:cNvCxnSpPr>
            <a:cxnSpLocks noChangeShapeType="1"/>
          </p:cNvCxnSpPr>
          <p:nvPr/>
        </p:nvCxnSpPr>
        <p:spPr bwMode="auto">
          <a:xfrm rot="5400000" flipH="1" flipV="1">
            <a:off x="1294607" y="3201193"/>
            <a:ext cx="1524000" cy="760413"/>
          </a:xfrm>
          <a:prstGeom prst="bentConnector3">
            <a:avLst>
              <a:gd name="adj1" fmla="val 417"/>
            </a:avLst>
          </a:prstGeom>
          <a:noFill/>
          <a:ln w="25400">
            <a:solidFill>
              <a:schemeClr val="tx1"/>
            </a:solidFill>
            <a:prstDash val="sysDash"/>
            <a:round/>
            <a:headEnd type="stealth" w="lg" len="lg"/>
            <a:tailEnd type="none" w="med" len="lg"/>
          </a:ln>
        </p:spPr>
      </p:cxnSp>
      <p:cxnSp>
        <p:nvCxnSpPr>
          <p:cNvPr id="42" name="Elbow Connector 36"/>
          <p:cNvCxnSpPr>
            <a:cxnSpLocks noChangeShapeType="1"/>
          </p:cNvCxnSpPr>
          <p:nvPr/>
        </p:nvCxnSpPr>
        <p:spPr bwMode="auto">
          <a:xfrm rot="5400000" flipH="1" flipV="1">
            <a:off x="6247607" y="3201193"/>
            <a:ext cx="1524000" cy="760413"/>
          </a:xfrm>
          <a:prstGeom prst="bentConnector3">
            <a:avLst>
              <a:gd name="adj1" fmla="val 417"/>
            </a:avLst>
          </a:prstGeom>
          <a:noFill/>
          <a:ln w="25400">
            <a:solidFill>
              <a:schemeClr val="tx1"/>
            </a:solidFill>
            <a:prstDash val="sysDash"/>
            <a:round/>
            <a:headEnd type="stealth" w="lg" len="lg"/>
            <a:tailEnd type="none" w="med" len="lg"/>
          </a:ln>
        </p:spPr>
      </p:cxnSp>
      <p:grpSp>
        <p:nvGrpSpPr>
          <p:cNvPr id="38" name="Group 47"/>
          <p:cNvGrpSpPr>
            <a:grpSpLocks/>
          </p:cNvGrpSpPr>
          <p:nvPr/>
        </p:nvGrpSpPr>
        <p:grpSpPr bwMode="auto">
          <a:xfrm>
            <a:off x="4495800" y="2057400"/>
            <a:ext cx="1066800" cy="685800"/>
            <a:chOff x="2514600" y="3810000"/>
            <a:chExt cx="762000" cy="685800"/>
          </a:xfrm>
        </p:grpSpPr>
        <p:sp>
          <p:nvSpPr>
            <p:cNvPr id="39" name="Rectangle 76"/>
            <p:cNvSpPr>
              <a:spLocks noChangeArrowheads="1"/>
            </p:cNvSpPr>
            <p:nvPr/>
          </p:nvSpPr>
          <p:spPr bwMode="auto">
            <a:xfrm>
              <a:off x="2590574" y="3810000"/>
              <a:ext cx="686026" cy="685800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cs typeface="Arial" charset="0"/>
              </a:endParaRPr>
            </a:p>
          </p:txBody>
        </p:sp>
        <p:sp>
          <p:nvSpPr>
            <p:cNvPr id="40" name="Text Box 88"/>
            <p:cNvSpPr txBox="1">
              <a:spLocks noChangeArrowheads="1"/>
            </p:cNvSpPr>
            <p:nvPr/>
          </p:nvSpPr>
          <p:spPr bwMode="auto">
            <a:xfrm>
              <a:off x="2514600" y="3943290"/>
              <a:ext cx="762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 AM</a:t>
              </a:r>
            </a:p>
          </p:txBody>
        </p:sp>
      </p:grpSp>
      <p:grpSp>
        <p:nvGrpSpPr>
          <p:cNvPr id="43" name="Group 47"/>
          <p:cNvGrpSpPr>
            <a:grpSpLocks/>
          </p:cNvGrpSpPr>
          <p:nvPr/>
        </p:nvGrpSpPr>
        <p:grpSpPr bwMode="auto">
          <a:xfrm>
            <a:off x="2133600" y="2057400"/>
            <a:ext cx="1066800" cy="685800"/>
            <a:chOff x="2514600" y="3810000"/>
            <a:chExt cx="762000" cy="685800"/>
          </a:xfrm>
        </p:grpSpPr>
        <p:sp>
          <p:nvSpPr>
            <p:cNvPr id="44" name="Rectangle 76"/>
            <p:cNvSpPr>
              <a:spLocks noChangeArrowheads="1"/>
            </p:cNvSpPr>
            <p:nvPr/>
          </p:nvSpPr>
          <p:spPr bwMode="auto">
            <a:xfrm>
              <a:off x="2590574" y="3810000"/>
              <a:ext cx="686026" cy="685800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cs typeface="Arial" charset="0"/>
              </a:endParaRPr>
            </a:p>
          </p:txBody>
        </p:sp>
        <p:sp>
          <p:nvSpPr>
            <p:cNvPr id="45" name="Text Box 88"/>
            <p:cNvSpPr txBox="1">
              <a:spLocks noChangeArrowheads="1"/>
            </p:cNvSpPr>
            <p:nvPr/>
          </p:nvSpPr>
          <p:spPr bwMode="auto">
            <a:xfrm>
              <a:off x="2514600" y="3943290"/>
              <a:ext cx="762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 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AM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8" grpId="0"/>
      <p:bldP spid="52240" grpId="0"/>
      <p:bldP spid="522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Architecture</a:t>
            </a:r>
          </a:p>
          <a:p>
            <a:r>
              <a:rPr lang="en-US" b="1" dirty="0" smtClean="0"/>
              <a:t>Allocation API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Federation Identifiers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Resource Specification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Slice Lifetime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Failure Scenarios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5766-6F48-469E-A1D7-014C060482E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5" descr="j02875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7556" y="4008438"/>
            <a:ext cx="7080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3417094" y="2438401"/>
            <a:ext cx="1524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 smtClean="0">
                <a:solidFill>
                  <a:schemeClr val="tx1">
                    <a:lumMod val="75000"/>
                  </a:schemeClr>
                </a:solidFill>
                <a:cs typeface="ＭＳ Ｐゴシック" charset="-128"/>
              </a:rPr>
              <a:t>Create</a:t>
            </a:r>
          </a:p>
          <a:p>
            <a:pPr algn="ctr">
              <a:defRPr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cs typeface="ＭＳ Ｐゴシック" charset="-128"/>
              </a:rPr>
              <a:t>Sliver</a:t>
            </a:r>
            <a:endParaRPr lang="en-US" sz="1800" b="1" dirty="0">
              <a:solidFill>
                <a:schemeClr val="tx1">
                  <a:lumMod val="75000"/>
                </a:schemeClr>
              </a:solidFill>
              <a:cs typeface="ＭＳ Ｐゴシック" charset="-128"/>
            </a:endParaRPr>
          </a:p>
        </p:txBody>
      </p:sp>
      <p:cxnSp>
        <p:nvCxnSpPr>
          <p:cNvPr id="52239" name="Elbow Connector 36"/>
          <p:cNvCxnSpPr>
            <a:cxnSpLocks noChangeShapeType="1"/>
          </p:cNvCxnSpPr>
          <p:nvPr/>
        </p:nvCxnSpPr>
        <p:spPr bwMode="auto">
          <a:xfrm rot="5400000" flipH="1" flipV="1">
            <a:off x="3656807" y="3201193"/>
            <a:ext cx="1524000" cy="760413"/>
          </a:xfrm>
          <a:prstGeom prst="bentConnector3">
            <a:avLst>
              <a:gd name="adj1" fmla="val 417"/>
            </a:avLst>
          </a:prstGeom>
          <a:noFill/>
          <a:ln w="25400">
            <a:solidFill>
              <a:schemeClr val="tx1"/>
            </a:solidFill>
            <a:prstDash val="sysDash"/>
            <a:round/>
            <a:headEnd type="stealth" w="lg" len="lg"/>
            <a:tailEnd type="none" w="med" len="lg"/>
          </a:ln>
        </p:spPr>
      </p:cxnSp>
      <p:sp>
        <p:nvSpPr>
          <p:cNvPr id="52240" name="TextBox 38"/>
          <p:cNvSpPr txBox="1">
            <a:spLocks noChangeArrowheads="1"/>
          </p:cNvSpPr>
          <p:nvPr/>
        </p:nvSpPr>
        <p:spPr bwMode="auto">
          <a:xfrm>
            <a:off x="3836194" y="4303713"/>
            <a:ext cx="1790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>
                <a:solidFill>
                  <a:srgbClr val="00264D"/>
                </a:solidFill>
                <a:sym typeface="Wingdings" charset="2"/>
              </a:rPr>
              <a:t>Receive</a:t>
            </a:r>
          </a:p>
          <a:p>
            <a:pPr algn="ctr"/>
            <a:r>
              <a:rPr lang="en-US" sz="1800" b="1" dirty="0" smtClean="0">
                <a:solidFill>
                  <a:srgbClr val="00264D"/>
                </a:solidFill>
                <a:sym typeface="Wingdings" charset="2"/>
              </a:rPr>
              <a:t>Manifest</a:t>
            </a:r>
            <a:endParaRPr lang="en-US" sz="1800" b="1" dirty="0">
              <a:solidFill>
                <a:srgbClr val="00264D"/>
              </a:solidFill>
              <a:sym typeface="Wingdings" charset="2"/>
            </a:endParaRPr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Simple Allocation</a:t>
            </a:r>
            <a:endParaRPr lang="en-US" dirty="0"/>
          </a:p>
        </p:txBody>
      </p:sp>
      <p:cxnSp>
        <p:nvCxnSpPr>
          <p:cNvPr id="37" name="Elbow Connector 36"/>
          <p:cNvCxnSpPr>
            <a:cxnSpLocks noChangeShapeType="1"/>
          </p:cNvCxnSpPr>
          <p:nvPr/>
        </p:nvCxnSpPr>
        <p:spPr bwMode="auto">
          <a:xfrm rot="5400000" flipH="1" flipV="1">
            <a:off x="3248819" y="2694781"/>
            <a:ext cx="1609725" cy="944562"/>
          </a:xfrm>
          <a:prstGeom prst="bentConnector2">
            <a:avLst/>
          </a:prstGeom>
          <a:noFill/>
          <a:ln w="25400">
            <a:solidFill>
              <a:schemeClr val="tx1"/>
            </a:solidFill>
            <a:prstDash val="sysDash"/>
            <a:round/>
            <a:headEnd/>
            <a:tailEnd type="arrow" w="med" len="lg"/>
          </a:ln>
        </p:spPr>
      </p:cxnSp>
      <p:grpSp>
        <p:nvGrpSpPr>
          <p:cNvPr id="6" name="Group 47"/>
          <p:cNvGrpSpPr>
            <a:grpSpLocks/>
          </p:cNvGrpSpPr>
          <p:nvPr/>
        </p:nvGrpSpPr>
        <p:grpSpPr bwMode="auto">
          <a:xfrm>
            <a:off x="4495800" y="2057400"/>
            <a:ext cx="1066800" cy="685800"/>
            <a:chOff x="2514600" y="3810000"/>
            <a:chExt cx="762000" cy="685800"/>
          </a:xfrm>
        </p:grpSpPr>
        <p:sp>
          <p:nvSpPr>
            <p:cNvPr id="39" name="Rectangle 76"/>
            <p:cNvSpPr>
              <a:spLocks noChangeArrowheads="1"/>
            </p:cNvSpPr>
            <p:nvPr/>
          </p:nvSpPr>
          <p:spPr bwMode="auto">
            <a:xfrm>
              <a:off x="2590574" y="3810000"/>
              <a:ext cx="686026" cy="685800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cs typeface="Arial" charset="0"/>
              </a:endParaRPr>
            </a:p>
          </p:txBody>
        </p:sp>
        <p:sp>
          <p:nvSpPr>
            <p:cNvPr id="40" name="Text Box 88"/>
            <p:cNvSpPr txBox="1">
              <a:spLocks noChangeArrowheads="1"/>
            </p:cNvSpPr>
            <p:nvPr/>
          </p:nvSpPr>
          <p:spPr bwMode="auto">
            <a:xfrm>
              <a:off x="2514600" y="3943290"/>
              <a:ext cx="762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 AM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5" descr="j02875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7556" y="4008438"/>
            <a:ext cx="7080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3417094" y="2438401"/>
            <a:ext cx="1524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 smtClean="0">
                <a:solidFill>
                  <a:schemeClr val="tx1">
                    <a:lumMod val="75000"/>
                  </a:schemeClr>
                </a:solidFill>
                <a:cs typeface="ＭＳ Ｐゴシック" charset="-128"/>
              </a:rPr>
              <a:t>Create</a:t>
            </a:r>
          </a:p>
          <a:p>
            <a:pPr algn="ctr">
              <a:defRPr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cs typeface="ＭＳ Ｐゴシック" charset="-128"/>
              </a:rPr>
              <a:t>Sliver</a:t>
            </a:r>
            <a:endParaRPr lang="en-US" sz="1800" b="1" dirty="0">
              <a:solidFill>
                <a:schemeClr val="tx1">
                  <a:lumMod val="75000"/>
                </a:schemeClr>
              </a:solidFill>
              <a:cs typeface="ＭＳ Ｐゴシック" charset="-128"/>
            </a:endParaRPr>
          </a:p>
        </p:txBody>
      </p:sp>
      <p:cxnSp>
        <p:nvCxnSpPr>
          <p:cNvPr id="52239" name="Elbow Connector 36"/>
          <p:cNvCxnSpPr>
            <a:cxnSpLocks noChangeShapeType="1"/>
          </p:cNvCxnSpPr>
          <p:nvPr/>
        </p:nvCxnSpPr>
        <p:spPr bwMode="auto">
          <a:xfrm rot="5400000" flipH="1" flipV="1">
            <a:off x="3656807" y="3201193"/>
            <a:ext cx="1524000" cy="760413"/>
          </a:xfrm>
          <a:prstGeom prst="bentConnector3">
            <a:avLst>
              <a:gd name="adj1" fmla="val 417"/>
            </a:avLst>
          </a:prstGeom>
          <a:noFill/>
          <a:ln w="25400">
            <a:solidFill>
              <a:schemeClr val="accent2"/>
            </a:solidFill>
            <a:prstDash val="sysDash"/>
            <a:round/>
            <a:headEnd type="stealth" w="lg" len="lg"/>
            <a:tailEnd type="none" w="med" len="lg"/>
          </a:ln>
        </p:spPr>
      </p:cxnSp>
      <p:sp>
        <p:nvSpPr>
          <p:cNvPr id="52240" name="TextBox 38"/>
          <p:cNvSpPr txBox="1">
            <a:spLocks noChangeArrowheads="1"/>
          </p:cNvSpPr>
          <p:nvPr/>
        </p:nvSpPr>
        <p:spPr bwMode="auto">
          <a:xfrm>
            <a:off x="3836194" y="4303713"/>
            <a:ext cx="17907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  <a:sym typeface="Wingdings" charset="2"/>
              </a:rPr>
              <a:t>Failed</a:t>
            </a:r>
          </a:p>
          <a:p>
            <a:pPr algn="ctr"/>
            <a:r>
              <a:rPr lang="en-US" sz="2400" b="1" dirty="0" smtClean="0">
                <a:solidFill>
                  <a:schemeClr val="accent2"/>
                </a:solidFill>
                <a:sym typeface="Wingdings" charset="2"/>
              </a:rPr>
              <a:t>Allocation</a:t>
            </a:r>
            <a:endParaRPr lang="en-US" sz="2400" b="1" dirty="0">
              <a:solidFill>
                <a:schemeClr val="accent2"/>
              </a:solidFill>
              <a:sym typeface="Wingdings" charset="2"/>
            </a:endParaRPr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Simple Failure</a:t>
            </a:r>
            <a:endParaRPr lang="en-US" dirty="0"/>
          </a:p>
        </p:txBody>
      </p:sp>
      <p:cxnSp>
        <p:nvCxnSpPr>
          <p:cNvPr id="37" name="Elbow Connector 36"/>
          <p:cNvCxnSpPr>
            <a:cxnSpLocks noChangeShapeType="1"/>
          </p:cNvCxnSpPr>
          <p:nvPr/>
        </p:nvCxnSpPr>
        <p:spPr bwMode="auto">
          <a:xfrm rot="5400000" flipH="1" flipV="1">
            <a:off x="3248819" y="2694781"/>
            <a:ext cx="1609725" cy="944562"/>
          </a:xfrm>
          <a:prstGeom prst="bentConnector2">
            <a:avLst/>
          </a:prstGeom>
          <a:noFill/>
          <a:ln w="25400">
            <a:solidFill>
              <a:schemeClr val="tx1"/>
            </a:solidFill>
            <a:prstDash val="sysDash"/>
            <a:round/>
            <a:headEnd/>
            <a:tailEnd type="arrow" w="med" len="lg"/>
          </a:ln>
        </p:spPr>
      </p:cxnSp>
      <p:grpSp>
        <p:nvGrpSpPr>
          <p:cNvPr id="6" name="Group 47"/>
          <p:cNvGrpSpPr>
            <a:grpSpLocks/>
          </p:cNvGrpSpPr>
          <p:nvPr/>
        </p:nvGrpSpPr>
        <p:grpSpPr bwMode="auto">
          <a:xfrm>
            <a:off x="4495800" y="2057400"/>
            <a:ext cx="1066800" cy="685800"/>
            <a:chOff x="2514600" y="3810000"/>
            <a:chExt cx="762000" cy="685800"/>
          </a:xfrm>
        </p:grpSpPr>
        <p:sp>
          <p:nvSpPr>
            <p:cNvPr id="39" name="Rectangle 76"/>
            <p:cNvSpPr>
              <a:spLocks noChangeArrowheads="1"/>
            </p:cNvSpPr>
            <p:nvPr/>
          </p:nvSpPr>
          <p:spPr bwMode="auto">
            <a:xfrm>
              <a:off x="2590574" y="3810000"/>
              <a:ext cx="686026" cy="685800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cs typeface="Arial" charset="0"/>
              </a:endParaRPr>
            </a:p>
          </p:txBody>
        </p:sp>
        <p:sp>
          <p:nvSpPr>
            <p:cNvPr id="40" name="Text Box 88"/>
            <p:cNvSpPr txBox="1">
              <a:spLocks noChangeArrowheads="1"/>
            </p:cNvSpPr>
            <p:nvPr/>
          </p:nvSpPr>
          <p:spPr bwMode="auto">
            <a:xfrm>
              <a:off x="2514600" y="3943290"/>
              <a:ext cx="762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 AM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5" descr="j02875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7556" y="4008438"/>
            <a:ext cx="7080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5" descr="j02875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7581" y="4008438"/>
            <a:ext cx="7080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3417094" y="2438401"/>
            <a:ext cx="1524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 smtClean="0">
                <a:solidFill>
                  <a:schemeClr val="tx1">
                    <a:lumMod val="75000"/>
                  </a:schemeClr>
                </a:solidFill>
                <a:cs typeface="ＭＳ Ｐゴシック" charset="-128"/>
              </a:rPr>
              <a:t>Create</a:t>
            </a:r>
          </a:p>
          <a:p>
            <a:pPr algn="ctr">
              <a:defRPr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cs typeface="ＭＳ Ｐゴシック" charset="-128"/>
              </a:rPr>
              <a:t>Sliver</a:t>
            </a:r>
            <a:endParaRPr lang="en-US" sz="1800" b="1" dirty="0">
              <a:solidFill>
                <a:schemeClr val="tx1">
                  <a:lumMod val="75000"/>
                </a:schemeClr>
              </a:solidFill>
              <a:cs typeface="ＭＳ Ｐゴシック" charset="-128"/>
            </a:endParaRPr>
          </a:p>
        </p:txBody>
      </p:sp>
      <p:cxnSp>
        <p:nvCxnSpPr>
          <p:cNvPr id="52232" name="Elbow Connector 36"/>
          <p:cNvCxnSpPr>
            <a:cxnSpLocks noChangeShapeType="1"/>
          </p:cNvCxnSpPr>
          <p:nvPr/>
        </p:nvCxnSpPr>
        <p:spPr bwMode="auto">
          <a:xfrm rot="5400000" flipH="1" flipV="1">
            <a:off x="886619" y="2694781"/>
            <a:ext cx="1609725" cy="944563"/>
          </a:xfrm>
          <a:prstGeom prst="bentConnector2">
            <a:avLst/>
          </a:prstGeom>
          <a:noFill/>
          <a:ln w="25400">
            <a:solidFill>
              <a:schemeClr val="tx1"/>
            </a:solidFill>
            <a:prstDash val="sysDash"/>
            <a:round/>
            <a:headEnd/>
            <a:tailEnd type="arrow" w="med" len="lg"/>
          </a:ln>
        </p:spPr>
      </p:cxnSp>
      <p:sp>
        <p:nvSpPr>
          <p:cNvPr id="52233" name="TextBox 38"/>
          <p:cNvSpPr txBox="1">
            <a:spLocks noChangeArrowheads="1"/>
          </p:cNvSpPr>
          <p:nvPr/>
        </p:nvSpPr>
        <p:spPr bwMode="auto">
          <a:xfrm>
            <a:off x="1119981" y="2398713"/>
            <a:ext cx="13144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264D"/>
                </a:solidFill>
                <a:sym typeface="Wingdings" charset="2"/>
              </a:rPr>
              <a:t>Create</a:t>
            </a:r>
          </a:p>
          <a:p>
            <a:pPr algn="ctr"/>
            <a:r>
              <a:rPr lang="en-US" b="1" dirty="0" smtClean="0">
                <a:solidFill>
                  <a:srgbClr val="00264D"/>
                </a:solidFill>
                <a:sym typeface="Wingdings" charset="2"/>
              </a:rPr>
              <a:t>Sliver</a:t>
            </a:r>
            <a:endParaRPr lang="en-US" sz="1800" b="1" dirty="0">
              <a:solidFill>
                <a:srgbClr val="00264D"/>
              </a:solidFill>
              <a:sym typeface="Wingdings" charset="2"/>
            </a:endParaRPr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1424781" y="1789113"/>
            <a:ext cx="457200" cy="461963"/>
            <a:chOff x="8991600" y="2362200"/>
            <a:chExt cx="457200" cy="461665"/>
          </a:xfrm>
        </p:grpSpPr>
        <p:sp>
          <p:nvSpPr>
            <p:cNvPr id="52253" name="TextBox 66"/>
            <p:cNvSpPr txBox="1">
              <a:spLocks noChangeArrowheads="1"/>
            </p:cNvSpPr>
            <p:nvPr/>
          </p:nvSpPr>
          <p:spPr bwMode="auto">
            <a:xfrm>
              <a:off x="8991600" y="2362200"/>
              <a:ext cx="457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0000FF"/>
                  </a:solidFill>
                </a:rPr>
                <a:t>1</a:t>
              </a:r>
              <a:endParaRPr lang="en-US" sz="1800" b="1">
                <a:solidFill>
                  <a:srgbClr val="0000FF"/>
                </a:solidFill>
              </a:endParaRPr>
            </a:p>
          </p:txBody>
        </p:sp>
        <p:sp>
          <p:nvSpPr>
            <p:cNvPr id="52254" name="Oval 67"/>
            <p:cNvSpPr>
              <a:spLocks noChangeArrowheads="1"/>
            </p:cNvSpPr>
            <p:nvPr/>
          </p:nvSpPr>
          <p:spPr bwMode="auto">
            <a:xfrm>
              <a:off x="9029700" y="2402532"/>
              <a:ext cx="381000" cy="381000"/>
            </a:xfrm>
            <a:prstGeom prst="ellips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solidFill>
                  <a:srgbClr val="0000FF"/>
                </a:solidFill>
                <a:cs typeface="Arial" charset="0"/>
              </a:endParaRPr>
            </a:p>
          </p:txBody>
        </p:sp>
      </p:grp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3874294" y="1828801"/>
            <a:ext cx="457200" cy="461962"/>
            <a:chOff x="8991600" y="2362200"/>
            <a:chExt cx="457200" cy="461665"/>
          </a:xfrm>
        </p:grpSpPr>
        <p:sp>
          <p:nvSpPr>
            <p:cNvPr id="52251" name="TextBox 70"/>
            <p:cNvSpPr txBox="1">
              <a:spLocks noChangeArrowheads="1"/>
            </p:cNvSpPr>
            <p:nvPr/>
          </p:nvSpPr>
          <p:spPr bwMode="auto">
            <a:xfrm>
              <a:off x="8991600" y="2362200"/>
              <a:ext cx="457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0000FF"/>
                  </a:solidFill>
                </a:rPr>
                <a:t>2</a:t>
              </a:r>
              <a:endParaRPr lang="en-US" sz="1800" b="1">
                <a:solidFill>
                  <a:srgbClr val="0000FF"/>
                </a:solidFill>
              </a:endParaRPr>
            </a:p>
          </p:txBody>
        </p:sp>
        <p:sp>
          <p:nvSpPr>
            <p:cNvPr id="52252" name="Oval 74"/>
            <p:cNvSpPr>
              <a:spLocks noChangeArrowheads="1"/>
            </p:cNvSpPr>
            <p:nvPr/>
          </p:nvSpPr>
          <p:spPr bwMode="auto">
            <a:xfrm>
              <a:off x="9029700" y="2402532"/>
              <a:ext cx="381000" cy="381000"/>
            </a:xfrm>
            <a:prstGeom prst="ellips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solidFill>
                  <a:srgbClr val="0000FF"/>
                </a:solidFill>
                <a:cs typeface="Arial" charset="0"/>
              </a:endParaRPr>
            </a:p>
          </p:txBody>
        </p:sp>
      </p:grpSp>
      <p:grpSp>
        <p:nvGrpSpPr>
          <p:cNvPr id="4" name="Group 76"/>
          <p:cNvGrpSpPr>
            <a:grpSpLocks/>
          </p:cNvGrpSpPr>
          <p:nvPr/>
        </p:nvGrpSpPr>
        <p:grpSpPr bwMode="auto">
          <a:xfrm>
            <a:off x="6369844" y="1785938"/>
            <a:ext cx="457200" cy="461963"/>
            <a:chOff x="8991600" y="2362200"/>
            <a:chExt cx="457200" cy="461665"/>
          </a:xfrm>
        </p:grpSpPr>
        <p:sp>
          <p:nvSpPr>
            <p:cNvPr id="52249" name="TextBox 80"/>
            <p:cNvSpPr txBox="1">
              <a:spLocks noChangeArrowheads="1"/>
            </p:cNvSpPr>
            <p:nvPr/>
          </p:nvSpPr>
          <p:spPr bwMode="auto">
            <a:xfrm>
              <a:off x="8991600" y="2362200"/>
              <a:ext cx="457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0000FF"/>
                  </a:solidFill>
                </a:rPr>
                <a:t>3</a:t>
              </a:r>
              <a:endParaRPr lang="en-US" sz="1800" b="1">
                <a:solidFill>
                  <a:srgbClr val="0000FF"/>
                </a:solidFill>
              </a:endParaRPr>
            </a:p>
          </p:txBody>
        </p:sp>
        <p:sp>
          <p:nvSpPr>
            <p:cNvPr id="52250" name="Oval 81"/>
            <p:cNvSpPr>
              <a:spLocks noChangeArrowheads="1"/>
            </p:cNvSpPr>
            <p:nvPr/>
          </p:nvSpPr>
          <p:spPr bwMode="auto">
            <a:xfrm>
              <a:off x="9029700" y="2402532"/>
              <a:ext cx="381000" cy="381000"/>
            </a:xfrm>
            <a:prstGeom prst="ellips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solidFill>
                  <a:srgbClr val="0000FF"/>
                </a:solidFill>
                <a:cs typeface="Arial" charset="0"/>
              </a:endParaRPr>
            </a:p>
          </p:txBody>
        </p:sp>
      </p:grpSp>
      <p:sp>
        <p:nvSpPr>
          <p:cNvPr id="52238" name="TextBox 38"/>
          <p:cNvSpPr txBox="1">
            <a:spLocks noChangeArrowheads="1"/>
          </p:cNvSpPr>
          <p:nvPr/>
        </p:nvSpPr>
        <p:spPr bwMode="auto">
          <a:xfrm>
            <a:off x="1397794" y="4303713"/>
            <a:ext cx="1790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>
                <a:solidFill>
                  <a:srgbClr val="00264D"/>
                </a:solidFill>
                <a:sym typeface="Wingdings" charset="2"/>
              </a:rPr>
              <a:t>Receive</a:t>
            </a:r>
          </a:p>
          <a:p>
            <a:pPr algn="ctr"/>
            <a:r>
              <a:rPr lang="en-US" sz="1800" b="1" dirty="0" smtClean="0">
                <a:solidFill>
                  <a:srgbClr val="00264D"/>
                </a:solidFill>
                <a:sym typeface="Wingdings" charset="2"/>
              </a:rPr>
              <a:t>Manifest</a:t>
            </a:r>
            <a:endParaRPr lang="en-US" sz="1800" b="1" dirty="0">
              <a:solidFill>
                <a:srgbClr val="00264D"/>
              </a:solidFill>
              <a:sym typeface="Wingdings" charset="2"/>
            </a:endParaRPr>
          </a:p>
        </p:txBody>
      </p:sp>
      <p:cxnSp>
        <p:nvCxnSpPr>
          <p:cNvPr id="52239" name="Elbow Connector 36"/>
          <p:cNvCxnSpPr>
            <a:cxnSpLocks noChangeShapeType="1"/>
          </p:cNvCxnSpPr>
          <p:nvPr/>
        </p:nvCxnSpPr>
        <p:spPr bwMode="auto">
          <a:xfrm rot="5400000" flipH="1" flipV="1">
            <a:off x="3656807" y="3201193"/>
            <a:ext cx="1524000" cy="760413"/>
          </a:xfrm>
          <a:prstGeom prst="bentConnector3">
            <a:avLst>
              <a:gd name="adj1" fmla="val 417"/>
            </a:avLst>
          </a:prstGeom>
          <a:noFill/>
          <a:ln w="25400">
            <a:solidFill>
              <a:schemeClr val="accent2"/>
            </a:solidFill>
            <a:prstDash val="sysDash"/>
            <a:round/>
            <a:headEnd type="stealth" w="lg" len="lg"/>
            <a:tailEnd type="none" w="med" len="lg"/>
          </a:ln>
        </p:spPr>
      </p:cxnSp>
      <p:sp>
        <p:nvSpPr>
          <p:cNvPr id="52240" name="TextBox 38"/>
          <p:cNvSpPr txBox="1">
            <a:spLocks noChangeArrowheads="1"/>
          </p:cNvSpPr>
          <p:nvPr/>
        </p:nvSpPr>
        <p:spPr bwMode="auto">
          <a:xfrm>
            <a:off x="3836194" y="4303713"/>
            <a:ext cx="17907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  <a:sym typeface="Wingdings" charset="2"/>
              </a:rPr>
              <a:t>Failed</a:t>
            </a:r>
          </a:p>
          <a:p>
            <a:pPr algn="ctr"/>
            <a:r>
              <a:rPr lang="en-US" sz="2400" b="1" dirty="0" smtClean="0">
                <a:solidFill>
                  <a:schemeClr val="accent2"/>
                </a:solidFill>
                <a:sym typeface="Wingdings" charset="2"/>
              </a:rPr>
              <a:t>Allocation</a:t>
            </a:r>
            <a:endParaRPr lang="en-US" sz="2400" b="1" dirty="0">
              <a:solidFill>
                <a:schemeClr val="accent2"/>
              </a:solidFill>
              <a:sym typeface="Wingdings" charset="2"/>
            </a:endParaRPr>
          </a:p>
        </p:txBody>
      </p:sp>
      <p:pic>
        <p:nvPicPr>
          <p:cNvPr id="52241" name="Picture 5" descr="j02875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0419" y="4008438"/>
            <a:ext cx="7080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7010400" y="2057400"/>
            <a:ext cx="1066800" cy="685800"/>
            <a:chOff x="2514600" y="3810000"/>
            <a:chExt cx="762000" cy="685800"/>
          </a:xfrm>
        </p:grpSpPr>
        <p:sp>
          <p:nvSpPr>
            <p:cNvPr id="52247" name="Rectangle 76"/>
            <p:cNvSpPr>
              <a:spLocks noChangeArrowheads="1"/>
            </p:cNvSpPr>
            <p:nvPr/>
          </p:nvSpPr>
          <p:spPr bwMode="auto">
            <a:xfrm>
              <a:off x="2590574" y="3810000"/>
              <a:ext cx="686026" cy="685800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cs typeface="Arial" charset="0"/>
              </a:endParaRPr>
            </a:p>
          </p:txBody>
        </p:sp>
        <p:sp>
          <p:nvSpPr>
            <p:cNvPr id="52248" name="Text Box 88"/>
            <p:cNvSpPr txBox="1">
              <a:spLocks noChangeArrowheads="1"/>
            </p:cNvSpPr>
            <p:nvPr/>
          </p:nvSpPr>
          <p:spPr bwMode="auto">
            <a:xfrm>
              <a:off x="2514600" y="3943290"/>
              <a:ext cx="762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 AM</a:t>
              </a:r>
            </a:p>
          </p:txBody>
        </p:sp>
      </p:grpSp>
      <p:cxnSp>
        <p:nvCxnSpPr>
          <p:cNvPr id="52243" name="Elbow Connector 36"/>
          <p:cNvCxnSpPr>
            <a:cxnSpLocks noChangeShapeType="1"/>
          </p:cNvCxnSpPr>
          <p:nvPr/>
        </p:nvCxnSpPr>
        <p:spPr bwMode="auto">
          <a:xfrm rot="5400000" flipH="1" flipV="1">
            <a:off x="5763419" y="2694781"/>
            <a:ext cx="1609725" cy="944562"/>
          </a:xfrm>
          <a:prstGeom prst="bentConnector2">
            <a:avLst/>
          </a:prstGeom>
          <a:noFill/>
          <a:ln w="25400">
            <a:solidFill>
              <a:schemeClr val="tx1"/>
            </a:solidFill>
            <a:prstDash val="sysDash"/>
            <a:round/>
            <a:headEnd/>
            <a:tailEnd type="arrow" w="med" len="lg"/>
          </a:ln>
        </p:spPr>
      </p:cxnSp>
      <p:sp>
        <p:nvSpPr>
          <p:cNvPr id="52244" name="TextBox 38"/>
          <p:cNvSpPr txBox="1">
            <a:spLocks noChangeArrowheads="1"/>
          </p:cNvSpPr>
          <p:nvPr/>
        </p:nvSpPr>
        <p:spPr bwMode="auto">
          <a:xfrm>
            <a:off x="6042819" y="2398713"/>
            <a:ext cx="1314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rgbClr val="00264D"/>
                </a:solidFill>
                <a:sym typeface="Wingdings" charset="2"/>
              </a:rPr>
              <a:t>Create</a:t>
            </a:r>
          </a:p>
          <a:p>
            <a:pPr algn="ctr"/>
            <a:r>
              <a:rPr lang="en-US" sz="1800" b="1">
                <a:solidFill>
                  <a:srgbClr val="00264D"/>
                </a:solidFill>
                <a:sym typeface="Wingdings" charset="2"/>
              </a:rPr>
              <a:t>Sliver</a:t>
            </a:r>
          </a:p>
        </p:txBody>
      </p:sp>
      <p:sp>
        <p:nvSpPr>
          <p:cNvPr id="52246" name="TextBox 38"/>
          <p:cNvSpPr txBox="1">
            <a:spLocks noChangeArrowheads="1"/>
          </p:cNvSpPr>
          <p:nvPr/>
        </p:nvSpPr>
        <p:spPr bwMode="auto">
          <a:xfrm>
            <a:off x="6320631" y="4303713"/>
            <a:ext cx="1790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>
                <a:solidFill>
                  <a:srgbClr val="00264D"/>
                </a:solidFill>
                <a:sym typeface="Wingdings" charset="2"/>
              </a:rPr>
              <a:t>Receive</a:t>
            </a:r>
          </a:p>
          <a:p>
            <a:pPr algn="ctr"/>
            <a:r>
              <a:rPr lang="en-US" sz="1800" b="1" dirty="0" smtClean="0">
                <a:solidFill>
                  <a:srgbClr val="00264D"/>
                </a:solidFill>
                <a:sym typeface="Wingdings" charset="2"/>
              </a:rPr>
              <a:t>Manifest</a:t>
            </a:r>
            <a:endParaRPr lang="en-US" sz="1800" b="1" dirty="0">
              <a:solidFill>
                <a:srgbClr val="00264D"/>
              </a:solidFill>
              <a:sym typeface="Wingdings" charset="2"/>
            </a:endParaRPr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Distributed Allocation</a:t>
            </a:r>
            <a:endParaRPr lang="en-US" dirty="0"/>
          </a:p>
        </p:txBody>
      </p:sp>
      <p:cxnSp>
        <p:nvCxnSpPr>
          <p:cNvPr id="37" name="Elbow Connector 36"/>
          <p:cNvCxnSpPr>
            <a:cxnSpLocks noChangeShapeType="1"/>
          </p:cNvCxnSpPr>
          <p:nvPr/>
        </p:nvCxnSpPr>
        <p:spPr bwMode="auto">
          <a:xfrm rot="5400000" flipH="1" flipV="1">
            <a:off x="3248819" y="2694781"/>
            <a:ext cx="1609725" cy="944562"/>
          </a:xfrm>
          <a:prstGeom prst="bentConnector2">
            <a:avLst/>
          </a:prstGeom>
          <a:noFill/>
          <a:ln w="25400">
            <a:solidFill>
              <a:schemeClr val="tx1"/>
            </a:solidFill>
            <a:prstDash val="sysDash"/>
            <a:round/>
            <a:headEnd/>
            <a:tailEnd type="arrow" w="med" len="lg"/>
          </a:ln>
        </p:spPr>
      </p:cxnSp>
      <p:cxnSp>
        <p:nvCxnSpPr>
          <p:cNvPr id="41" name="Elbow Connector 36"/>
          <p:cNvCxnSpPr>
            <a:cxnSpLocks noChangeShapeType="1"/>
          </p:cNvCxnSpPr>
          <p:nvPr/>
        </p:nvCxnSpPr>
        <p:spPr bwMode="auto">
          <a:xfrm rot="5400000" flipH="1" flipV="1">
            <a:off x="1294607" y="3201193"/>
            <a:ext cx="1524000" cy="760413"/>
          </a:xfrm>
          <a:prstGeom prst="bentConnector3">
            <a:avLst>
              <a:gd name="adj1" fmla="val 417"/>
            </a:avLst>
          </a:prstGeom>
          <a:noFill/>
          <a:ln w="25400">
            <a:solidFill>
              <a:schemeClr val="tx1"/>
            </a:solidFill>
            <a:prstDash val="sysDash"/>
            <a:round/>
            <a:headEnd type="stealth" w="lg" len="lg"/>
            <a:tailEnd type="none" w="med" len="lg"/>
          </a:ln>
        </p:spPr>
      </p:cxnSp>
      <p:cxnSp>
        <p:nvCxnSpPr>
          <p:cNvPr id="42" name="Elbow Connector 36"/>
          <p:cNvCxnSpPr>
            <a:cxnSpLocks noChangeShapeType="1"/>
          </p:cNvCxnSpPr>
          <p:nvPr/>
        </p:nvCxnSpPr>
        <p:spPr bwMode="auto">
          <a:xfrm rot="5400000" flipH="1" flipV="1">
            <a:off x="6247607" y="3201193"/>
            <a:ext cx="1524000" cy="760413"/>
          </a:xfrm>
          <a:prstGeom prst="bentConnector3">
            <a:avLst>
              <a:gd name="adj1" fmla="val 417"/>
            </a:avLst>
          </a:prstGeom>
          <a:noFill/>
          <a:ln w="25400">
            <a:solidFill>
              <a:schemeClr val="tx1"/>
            </a:solidFill>
            <a:prstDash val="sysDash"/>
            <a:round/>
            <a:headEnd type="stealth" w="lg" len="lg"/>
            <a:tailEnd type="none" w="med" len="lg"/>
          </a:ln>
        </p:spPr>
      </p:cxnSp>
      <p:grpSp>
        <p:nvGrpSpPr>
          <p:cNvPr id="6" name="Group 47"/>
          <p:cNvGrpSpPr>
            <a:grpSpLocks/>
          </p:cNvGrpSpPr>
          <p:nvPr/>
        </p:nvGrpSpPr>
        <p:grpSpPr bwMode="auto">
          <a:xfrm>
            <a:off x="4495800" y="2057400"/>
            <a:ext cx="1066800" cy="685800"/>
            <a:chOff x="2514600" y="3810000"/>
            <a:chExt cx="762000" cy="685800"/>
          </a:xfrm>
        </p:grpSpPr>
        <p:sp>
          <p:nvSpPr>
            <p:cNvPr id="39" name="Rectangle 76"/>
            <p:cNvSpPr>
              <a:spLocks noChangeArrowheads="1"/>
            </p:cNvSpPr>
            <p:nvPr/>
          </p:nvSpPr>
          <p:spPr bwMode="auto">
            <a:xfrm>
              <a:off x="2590574" y="3810000"/>
              <a:ext cx="686026" cy="685800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cs typeface="Arial" charset="0"/>
              </a:endParaRPr>
            </a:p>
          </p:txBody>
        </p:sp>
        <p:sp>
          <p:nvSpPr>
            <p:cNvPr id="40" name="Text Box 88"/>
            <p:cNvSpPr txBox="1">
              <a:spLocks noChangeArrowheads="1"/>
            </p:cNvSpPr>
            <p:nvPr/>
          </p:nvSpPr>
          <p:spPr bwMode="auto">
            <a:xfrm>
              <a:off x="2514600" y="3943290"/>
              <a:ext cx="762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 AM</a:t>
              </a:r>
            </a:p>
          </p:txBody>
        </p:sp>
      </p:grp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2133600" y="2057400"/>
            <a:ext cx="1066800" cy="685800"/>
            <a:chOff x="2514600" y="3810000"/>
            <a:chExt cx="762000" cy="685800"/>
          </a:xfrm>
        </p:grpSpPr>
        <p:sp>
          <p:nvSpPr>
            <p:cNvPr id="44" name="Rectangle 76"/>
            <p:cNvSpPr>
              <a:spLocks noChangeArrowheads="1"/>
            </p:cNvSpPr>
            <p:nvPr/>
          </p:nvSpPr>
          <p:spPr bwMode="auto">
            <a:xfrm>
              <a:off x="2590574" y="3810000"/>
              <a:ext cx="686026" cy="685800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cs typeface="Arial" charset="0"/>
              </a:endParaRPr>
            </a:p>
          </p:txBody>
        </p:sp>
        <p:sp>
          <p:nvSpPr>
            <p:cNvPr id="45" name="Text Box 88"/>
            <p:cNvSpPr txBox="1">
              <a:spLocks noChangeArrowheads="1"/>
            </p:cNvSpPr>
            <p:nvPr/>
          </p:nvSpPr>
          <p:spPr bwMode="auto">
            <a:xfrm>
              <a:off x="2514600" y="3943290"/>
              <a:ext cx="762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 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AM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8" grpId="0"/>
      <p:bldP spid="52240" grpId="0"/>
      <p:bldP spid="522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Possible Strategies</a:t>
            </a:r>
          </a:p>
          <a:p>
            <a:pPr lvl="1"/>
            <a:r>
              <a:rPr lang="en-US" dirty="0" smtClean="0"/>
              <a:t>All or nothing?</a:t>
            </a:r>
          </a:p>
          <a:p>
            <a:pPr lvl="1"/>
            <a:r>
              <a:rPr lang="en-US" dirty="0" smtClean="0"/>
              <a:t>Take what you can get?</a:t>
            </a:r>
          </a:p>
          <a:p>
            <a:pPr lvl="1"/>
            <a:r>
              <a:rPr lang="en-US" dirty="0" smtClean="0"/>
              <a:t>Change plans?</a:t>
            </a:r>
          </a:p>
          <a:p>
            <a:r>
              <a:rPr lang="en-US" dirty="0" smtClean="0"/>
              <a:t>Depends on the tool and user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AA72-2855-4963-BA18-A7DAACDCDA2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Partitioned trust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Distributed knowledge</a:t>
            </a:r>
          </a:p>
          <a:p>
            <a:r>
              <a:rPr lang="en-US" b="1" dirty="0" smtClean="0"/>
              <a:t>Minimal abstraction</a:t>
            </a:r>
          </a:p>
          <a:p>
            <a:r>
              <a:rPr lang="en-US" b="1" dirty="0" smtClean="0"/>
              <a:t>Decentralized architecture</a:t>
            </a:r>
          </a:p>
          <a:p>
            <a:r>
              <a:rPr lang="en-US" b="1" dirty="0" smtClean="0"/>
              <a:t>Minimal dependencies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5766-6F48-469E-A1D7-014C060482E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 State Machine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AA72-2855-4963-BA18-A7DAACDCDA2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47800" y="3352800"/>
            <a:ext cx="1143000" cy="1143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Start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352800" y="3352800"/>
            <a:ext cx="1143000" cy="1143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Creating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257800" y="3352800"/>
            <a:ext cx="1143000" cy="1143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Allocated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2800" y="3352800"/>
            <a:ext cx="1143000" cy="1143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Updating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" name="Curved Down Arrow 16"/>
          <p:cNvSpPr/>
          <p:nvPr/>
        </p:nvSpPr>
        <p:spPr>
          <a:xfrm>
            <a:off x="1981200" y="2667000"/>
            <a:ext cx="1752600" cy="609600"/>
          </a:xfrm>
          <a:prstGeom prst="curved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Curved Down Arrow 17"/>
          <p:cNvSpPr/>
          <p:nvPr/>
        </p:nvSpPr>
        <p:spPr>
          <a:xfrm>
            <a:off x="3962400" y="2667000"/>
            <a:ext cx="1752600" cy="609600"/>
          </a:xfrm>
          <a:prstGeom prst="curved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Curved Down Arrow 18"/>
          <p:cNvSpPr/>
          <p:nvPr/>
        </p:nvSpPr>
        <p:spPr>
          <a:xfrm>
            <a:off x="5867400" y="2667000"/>
            <a:ext cx="1752600" cy="609600"/>
          </a:xfrm>
          <a:prstGeom prst="curved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Curved Down Arrow 21"/>
          <p:cNvSpPr/>
          <p:nvPr/>
        </p:nvSpPr>
        <p:spPr>
          <a:xfrm flipH="1" flipV="1">
            <a:off x="5943600" y="4572000"/>
            <a:ext cx="1752600" cy="685800"/>
          </a:xfrm>
          <a:prstGeom prst="curved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urved Down Arrow 23"/>
          <p:cNvSpPr/>
          <p:nvPr/>
        </p:nvSpPr>
        <p:spPr>
          <a:xfrm flipH="1" flipV="1">
            <a:off x="2133600" y="4572000"/>
            <a:ext cx="1752600" cy="685800"/>
          </a:xfrm>
          <a:prstGeom prst="curved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 flipH="1">
            <a:off x="6477000" y="3810000"/>
            <a:ext cx="609600" cy="2286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ight Arrow 26"/>
          <p:cNvSpPr/>
          <p:nvPr/>
        </p:nvSpPr>
        <p:spPr>
          <a:xfrm>
            <a:off x="762000" y="3810000"/>
            <a:ext cx="609600" cy="2286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438400" y="2286000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Begin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419600" y="2286000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Commit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248400" y="2286000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324600" y="3429000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Commit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553200" y="5334000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Abort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09600" y="4114800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Delete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667000" y="5334000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Abort</a:t>
            </a:r>
            <a:endParaRPr lang="en-US" dirty="0"/>
          </a:p>
        </p:txBody>
      </p:sp>
      <p:sp>
        <p:nvSpPr>
          <p:cNvPr id="42" name="Circular Arrow 41"/>
          <p:cNvSpPr/>
          <p:nvPr/>
        </p:nvSpPr>
        <p:spPr>
          <a:xfrm rot="7200000">
            <a:off x="4051373" y="3564747"/>
            <a:ext cx="841423" cy="121920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Circular Arrow 42"/>
          <p:cNvSpPr/>
          <p:nvPr/>
        </p:nvSpPr>
        <p:spPr>
          <a:xfrm rot="7200000">
            <a:off x="7861374" y="3564747"/>
            <a:ext cx="841423" cy="121920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67200" y="4648200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8077200" y="4648200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Update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Architecture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Allocation API</a:t>
            </a:r>
          </a:p>
          <a:p>
            <a:r>
              <a:rPr lang="en-US" b="1" dirty="0" smtClean="0"/>
              <a:t>Federation Identifiers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Resource Specification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Slice Lifetime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Failure Scenarios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5766-6F48-469E-A1D7-014C060482E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Named Federation Entities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Authorities (AM, SA, CH)</a:t>
            </a:r>
          </a:p>
          <a:p>
            <a:r>
              <a:rPr lang="en-US" dirty="0" smtClean="0"/>
              <a:t>Resources, Slivers</a:t>
            </a:r>
          </a:p>
          <a:p>
            <a:r>
              <a:rPr lang="en-US" dirty="0" smtClean="0"/>
              <a:t>Slices</a:t>
            </a:r>
          </a:p>
          <a:p>
            <a:r>
              <a:rPr lang="en-US" dirty="0" smtClean="0"/>
              <a:t>Users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5766-6F48-469E-A1D7-014C060482E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ProtoGENI</a:t>
            </a:r>
            <a:endParaRPr lang="en-US" dirty="0"/>
          </a:p>
        </p:txBody>
      </p:sp>
      <p:pic>
        <p:nvPicPr>
          <p:cNvPr id="6" name="Content Placeholder 5" descr="2012-05-24_16-14-0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04075"/>
            <a:ext cx="8229600" cy="43182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5766-6F48-469E-A1D7-014C060482E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Named Federation Entities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Authorities (AM, SA, CH)</a:t>
            </a:r>
          </a:p>
          <a:p>
            <a:pPr lvl="1"/>
            <a:r>
              <a:rPr lang="en-US" dirty="0" smtClean="0"/>
              <a:t>Named by </a:t>
            </a:r>
            <a:r>
              <a:rPr lang="en-US" b="1" dirty="0" smtClean="0"/>
              <a:t>Themselves</a:t>
            </a:r>
            <a:endParaRPr lang="en-US" b="1" dirty="0" smtClean="0"/>
          </a:p>
          <a:p>
            <a:r>
              <a:rPr lang="en-US" dirty="0" smtClean="0"/>
              <a:t>Resources, Slivers</a:t>
            </a:r>
          </a:p>
          <a:p>
            <a:pPr lvl="1"/>
            <a:r>
              <a:rPr lang="en-US" dirty="0" smtClean="0"/>
              <a:t>Named by </a:t>
            </a:r>
            <a:r>
              <a:rPr lang="en-US" b="1" dirty="0" smtClean="0"/>
              <a:t>Aggregate Managers</a:t>
            </a:r>
          </a:p>
          <a:p>
            <a:r>
              <a:rPr lang="en-US" dirty="0" smtClean="0"/>
              <a:t>Slices</a:t>
            </a:r>
          </a:p>
          <a:p>
            <a:pPr lvl="1"/>
            <a:r>
              <a:rPr lang="en-US" dirty="0" smtClean="0"/>
              <a:t>Named by </a:t>
            </a:r>
            <a:r>
              <a:rPr lang="en-US" b="1" dirty="0" smtClean="0"/>
              <a:t>Slice Authority</a:t>
            </a:r>
          </a:p>
          <a:p>
            <a:r>
              <a:rPr lang="en-US" dirty="0" smtClean="0"/>
              <a:t>Users</a:t>
            </a:r>
          </a:p>
          <a:p>
            <a:pPr lvl="1"/>
            <a:r>
              <a:rPr lang="en-US" dirty="0" smtClean="0"/>
              <a:t>Named by </a:t>
            </a:r>
            <a:r>
              <a:rPr lang="en-US" b="1" dirty="0" smtClean="0"/>
              <a:t>Slice Authority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5766-6F48-469E-A1D7-014C060482E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Partitioned trust</a:t>
            </a:r>
          </a:p>
          <a:p>
            <a:r>
              <a:rPr lang="en-US" b="1" dirty="0" smtClean="0"/>
              <a:t>Distributed knowledge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Minimal abstraction</a:t>
            </a:r>
          </a:p>
          <a:p>
            <a:r>
              <a:rPr lang="en-US" b="1" dirty="0" smtClean="0"/>
              <a:t>Decentralized architecture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Minimal dependencies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5766-6F48-469E-A1D7-014C060482E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err="1" smtClean="0">
                <a:solidFill>
                  <a:schemeClr val="bg1">
                    <a:lumMod val="65000"/>
                  </a:schemeClr>
                </a:solidFill>
              </a:rPr>
              <a:t>urn:publicid:IDN+</a:t>
            </a:r>
            <a:r>
              <a:rPr lang="en-US" sz="3600" dirty="0" err="1" smtClean="0"/>
              <a:t>emulab.net</a:t>
            </a:r>
            <a:r>
              <a:rPr lang="en-US" sz="3600" dirty="0" err="1" smtClean="0">
                <a:solidFill>
                  <a:schemeClr val="bg1">
                    <a:lumMod val="65000"/>
                  </a:schemeClr>
                </a:solidFill>
              </a:rPr>
              <a:t>+</a:t>
            </a:r>
            <a:r>
              <a:rPr lang="en-US" sz="3600" dirty="0" err="1" smtClean="0"/>
              <a:t>user</a:t>
            </a:r>
            <a:r>
              <a:rPr lang="en-US" sz="3600" dirty="0" err="1" smtClean="0">
                <a:solidFill>
                  <a:schemeClr val="bg1">
                    <a:lumMod val="65000"/>
                  </a:schemeClr>
                </a:solidFill>
              </a:rPr>
              <a:t>+</a:t>
            </a:r>
            <a:r>
              <a:rPr lang="en-US" sz="3600" dirty="0" err="1" smtClean="0"/>
              <a:t>jay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5766-6F48-469E-A1D7-014C060482EF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err="1" smtClean="0">
                <a:solidFill>
                  <a:schemeClr val="bg1">
                    <a:lumMod val="65000"/>
                  </a:schemeClr>
                </a:solidFill>
              </a:rPr>
              <a:t>urn:publicid:IDN+</a:t>
            </a:r>
            <a:r>
              <a:rPr lang="en-US" sz="3600" b="1" dirty="0" err="1" smtClean="0">
                <a:solidFill>
                  <a:srgbClr val="FF0000"/>
                </a:solidFill>
              </a:rPr>
              <a:t>emulab.net</a:t>
            </a:r>
            <a:r>
              <a:rPr lang="en-US" sz="3600" dirty="0" err="1" smtClean="0">
                <a:solidFill>
                  <a:schemeClr val="bg1">
                    <a:lumMod val="65000"/>
                  </a:schemeClr>
                </a:solidFill>
              </a:rPr>
              <a:t>+</a:t>
            </a:r>
            <a:r>
              <a:rPr lang="en-US" sz="3600" dirty="0" err="1" smtClean="0"/>
              <a:t>user</a:t>
            </a:r>
            <a:r>
              <a:rPr lang="en-US" sz="3600" dirty="0" err="1" smtClean="0">
                <a:solidFill>
                  <a:schemeClr val="bg1">
                    <a:lumMod val="65000"/>
                  </a:schemeClr>
                </a:solidFill>
              </a:rPr>
              <a:t>+</a:t>
            </a:r>
            <a:r>
              <a:rPr lang="en-US" sz="3600" dirty="0" err="1" smtClean="0"/>
              <a:t>jay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5766-6F48-469E-A1D7-014C060482EF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2590800"/>
            <a:ext cx="82296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err="1" smtClean="0">
                <a:solidFill>
                  <a:schemeClr val="bg1">
                    <a:lumMod val="65000"/>
                  </a:schemeClr>
                </a:solidFill>
              </a:rPr>
              <a:t>urn:publicid:IDN+</a:t>
            </a:r>
            <a:r>
              <a:rPr lang="en-US" sz="3600" dirty="0" err="1" smtClean="0"/>
              <a:t>emulab.net</a:t>
            </a:r>
            <a:r>
              <a:rPr lang="en-US" sz="3600" dirty="0" err="1" smtClean="0">
                <a:solidFill>
                  <a:schemeClr val="bg1">
                    <a:lumMod val="65000"/>
                  </a:schemeClr>
                </a:solidFill>
              </a:rPr>
              <a:t>+</a:t>
            </a:r>
            <a:r>
              <a:rPr lang="en-US" sz="3600" b="1" dirty="0" err="1" smtClean="0">
                <a:solidFill>
                  <a:srgbClr val="FF0000"/>
                </a:solidFill>
              </a:rPr>
              <a:t>user</a:t>
            </a:r>
            <a:r>
              <a:rPr lang="en-US" sz="3600" dirty="0" err="1" smtClean="0">
                <a:solidFill>
                  <a:schemeClr val="bg1">
                    <a:lumMod val="65000"/>
                  </a:schemeClr>
                </a:solidFill>
              </a:rPr>
              <a:t>+</a:t>
            </a:r>
            <a:r>
              <a:rPr lang="en-US" sz="3600" dirty="0" err="1" smtClean="0"/>
              <a:t>jay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5766-6F48-469E-A1D7-014C060482EF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2590800"/>
            <a:ext cx="82296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600" baseline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Architecture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Allocation API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Federation Identifiers</a:t>
            </a:r>
          </a:p>
          <a:p>
            <a:r>
              <a:rPr lang="en-US" b="1" dirty="0" smtClean="0"/>
              <a:t>Resource Specification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Slice Lifetime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Failure Scenarios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5766-6F48-469E-A1D7-014C060482EF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Specification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Advertisement</a:t>
            </a:r>
          </a:p>
          <a:p>
            <a:pPr lvl="1"/>
            <a:r>
              <a:rPr lang="en-US" dirty="0" smtClean="0"/>
              <a:t>Spec Sheet</a:t>
            </a:r>
          </a:p>
          <a:p>
            <a:pPr lvl="1"/>
            <a:r>
              <a:rPr lang="en-US" dirty="0" smtClean="0"/>
              <a:t>AM describes available resources</a:t>
            </a:r>
          </a:p>
          <a:p>
            <a:r>
              <a:rPr lang="en-US" dirty="0" smtClean="0"/>
              <a:t>Request</a:t>
            </a:r>
          </a:p>
          <a:p>
            <a:pPr lvl="1"/>
            <a:r>
              <a:rPr lang="en-US" dirty="0" smtClean="0"/>
              <a:t>Shopping Cart</a:t>
            </a:r>
          </a:p>
          <a:p>
            <a:pPr lvl="1"/>
            <a:r>
              <a:rPr lang="en-US" dirty="0" smtClean="0"/>
              <a:t>User selects resources to use</a:t>
            </a:r>
          </a:p>
          <a:p>
            <a:r>
              <a:rPr lang="en-US" dirty="0" smtClean="0"/>
              <a:t>Manifest</a:t>
            </a:r>
          </a:p>
          <a:p>
            <a:pPr lvl="1"/>
            <a:r>
              <a:rPr lang="en-US" dirty="0" smtClean="0"/>
              <a:t>User Manual</a:t>
            </a:r>
          </a:p>
          <a:p>
            <a:pPr lvl="1"/>
            <a:r>
              <a:rPr lang="en-US" dirty="0" smtClean="0"/>
              <a:t>AM </a:t>
            </a:r>
            <a:r>
              <a:rPr lang="en-US" dirty="0" smtClean="0"/>
              <a:t>describes resources obtained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5766-6F48-469E-A1D7-014C060482EF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Partitioned trust</a:t>
            </a:r>
          </a:p>
          <a:p>
            <a:r>
              <a:rPr lang="en-US" b="1" dirty="0" smtClean="0"/>
              <a:t>Distributed knowledge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Minimal abstraction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Decentralized architecture</a:t>
            </a:r>
          </a:p>
          <a:p>
            <a:r>
              <a:rPr lang="en-US" b="1" dirty="0" smtClean="0"/>
              <a:t>Minimal dependencies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5766-6F48-469E-A1D7-014C060482EF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Shape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&lt;</a:t>
            </a:r>
            <a:r>
              <a:rPr lang="en-US" dirty="0" err="1" smtClean="0"/>
              <a:t>rspec</a:t>
            </a:r>
            <a:r>
              <a:rPr lang="en-US" dirty="0" smtClean="0"/>
              <a:t>&gt;</a:t>
            </a:r>
          </a:p>
          <a:p>
            <a:pPr>
              <a:buNone/>
            </a:pPr>
            <a:r>
              <a:rPr lang="en-US" dirty="0" smtClean="0"/>
              <a:t>	&lt;node&gt;</a:t>
            </a:r>
          </a:p>
          <a:p>
            <a:pPr>
              <a:buNone/>
            </a:pPr>
            <a:r>
              <a:rPr lang="en-US" dirty="0" smtClean="0"/>
              <a:t>		&lt;interface&gt;…&lt;/interface&gt;</a:t>
            </a:r>
          </a:p>
          <a:p>
            <a:pPr>
              <a:buNone/>
            </a:pPr>
            <a:r>
              <a:rPr lang="en-US" dirty="0" smtClean="0"/>
              <a:t>	&lt;/node&gt;</a:t>
            </a:r>
          </a:p>
          <a:p>
            <a:pPr>
              <a:buNone/>
            </a:pPr>
            <a:r>
              <a:rPr lang="en-US" dirty="0" smtClean="0"/>
              <a:t>	&lt;node&gt;…&lt;/node&gt;</a:t>
            </a:r>
          </a:p>
          <a:p>
            <a:pPr>
              <a:buNone/>
            </a:pPr>
            <a:r>
              <a:rPr lang="en-US" dirty="0" smtClean="0"/>
              <a:t>	&lt;link&gt;…&lt;/link&gt;</a:t>
            </a:r>
          </a:p>
          <a:p>
            <a:pPr>
              <a:buNone/>
            </a:pPr>
            <a:r>
              <a:rPr lang="en-US" dirty="0" smtClean="0"/>
              <a:t>&lt;/</a:t>
            </a:r>
            <a:r>
              <a:rPr lang="en-US" dirty="0" err="1" smtClean="0"/>
              <a:t>rspec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5766-6F48-469E-A1D7-014C060482EF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Resource specification as a platform</a:t>
            </a:r>
          </a:p>
          <a:p>
            <a:pPr lvl="1"/>
            <a:r>
              <a:rPr lang="en-US" dirty="0" smtClean="0"/>
              <a:t>New resource types</a:t>
            </a:r>
          </a:p>
          <a:p>
            <a:pPr lvl="1"/>
            <a:r>
              <a:rPr lang="en-US" dirty="0" smtClean="0"/>
              <a:t>Different measurements</a:t>
            </a:r>
          </a:p>
          <a:p>
            <a:pPr lvl="1"/>
            <a:r>
              <a:rPr lang="en-US" dirty="0" smtClean="0"/>
              <a:t>New kinds of entities</a:t>
            </a:r>
          </a:p>
          <a:p>
            <a:r>
              <a:rPr lang="en-US" dirty="0" smtClean="0"/>
              <a:t>Build on </a:t>
            </a:r>
            <a:r>
              <a:rPr lang="en-US" dirty="0" err="1" smtClean="0"/>
              <a:t>xsi:schemaLocation</a:t>
            </a:r>
            <a:endParaRPr lang="en-US" dirty="0" smtClean="0"/>
          </a:p>
          <a:p>
            <a:pPr lvl="1"/>
            <a:r>
              <a:rPr lang="en-US" dirty="0" smtClean="0"/>
              <a:t>Choose schema based on namespace</a:t>
            </a:r>
          </a:p>
          <a:p>
            <a:pPr lvl="1"/>
            <a:r>
              <a:rPr lang="en-US" dirty="0" smtClean="0"/>
              <a:t>Core schema</a:t>
            </a:r>
          </a:p>
          <a:p>
            <a:pPr lvl="1"/>
            <a:r>
              <a:rPr lang="en-US" dirty="0" smtClean="0"/>
              <a:t>Extension schemata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5766-6F48-469E-A1D7-014C060482EF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Federate?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Diversity</a:t>
            </a:r>
          </a:p>
          <a:p>
            <a:pPr lvl="1"/>
            <a:r>
              <a:rPr lang="en-US" dirty="0" smtClean="0"/>
              <a:t>Geographical</a:t>
            </a:r>
          </a:p>
          <a:p>
            <a:pPr lvl="1"/>
            <a:r>
              <a:rPr lang="en-US" dirty="0" smtClean="0"/>
              <a:t>Physical Resource</a:t>
            </a:r>
          </a:p>
          <a:p>
            <a:pPr lvl="1"/>
            <a:r>
              <a:rPr lang="en-US" dirty="0" smtClean="0"/>
              <a:t>Approach</a:t>
            </a:r>
          </a:p>
          <a:p>
            <a:pPr lvl="1"/>
            <a:r>
              <a:rPr lang="en-US" dirty="0" smtClean="0"/>
              <a:t>Expertise</a:t>
            </a:r>
            <a:endParaRPr lang="en-US" dirty="0" smtClean="0"/>
          </a:p>
          <a:p>
            <a:r>
              <a:rPr lang="en-US" dirty="0" smtClean="0"/>
              <a:t>Scale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5766-6F48-469E-A1D7-014C060482E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Safely ignored</a:t>
            </a:r>
          </a:p>
          <a:p>
            <a:pPr lvl="1"/>
            <a:r>
              <a:rPr lang="en-US" dirty="0" smtClean="0"/>
              <a:t>Unknown namespaces are passed through intact</a:t>
            </a:r>
          </a:p>
          <a:p>
            <a:r>
              <a:rPr lang="en-US" dirty="0" smtClean="0"/>
              <a:t>Modular</a:t>
            </a:r>
            <a:endParaRPr lang="en-US" dirty="0" smtClean="0"/>
          </a:p>
          <a:p>
            <a:pPr lvl="1"/>
            <a:r>
              <a:rPr lang="en-US" dirty="0" smtClean="0"/>
              <a:t>Multiple extensions can co-exist</a:t>
            </a:r>
          </a:p>
          <a:p>
            <a:r>
              <a:rPr lang="en-US" dirty="0" smtClean="0"/>
              <a:t>Validated</a:t>
            </a:r>
          </a:p>
          <a:p>
            <a:pPr lvl="1"/>
            <a:r>
              <a:rPr lang="en-US" dirty="0" smtClean="0"/>
              <a:t>Every extension has its own schema.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5766-6F48-469E-A1D7-014C060482EF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Extension</a:t>
            </a:r>
            <a:endParaRPr lang="en-US" dirty="0"/>
          </a:p>
        </p:txBody>
      </p:sp>
      <p:pic>
        <p:nvPicPr>
          <p:cNvPr id="5" name="Content Placeholder 4" descr="canva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02514"/>
            <a:ext cx="8229600" cy="432133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5766-6F48-469E-A1D7-014C060482EF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Extension (XML)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&lt;</a:t>
            </a:r>
            <a:r>
              <a:rPr lang="en-US" dirty="0" err="1" smtClean="0"/>
              <a:t>rspec</a:t>
            </a:r>
            <a:r>
              <a:rPr lang="en-US" dirty="0" smtClean="0"/>
              <a:t>&gt;</a:t>
            </a:r>
          </a:p>
          <a:p>
            <a:pPr>
              <a:buNone/>
            </a:pPr>
            <a:r>
              <a:rPr lang="en-US" dirty="0" smtClean="0"/>
              <a:t>	&lt;node&gt;</a:t>
            </a:r>
          </a:p>
          <a:p>
            <a:pPr>
              <a:buNone/>
            </a:pPr>
            <a:r>
              <a:rPr lang="en-US" dirty="0" smtClean="0"/>
              <a:t>		…</a:t>
            </a:r>
          </a:p>
          <a:p>
            <a:pPr>
              <a:buNone/>
            </a:pPr>
            <a:r>
              <a:rPr lang="en-US" dirty="0" smtClean="0"/>
              <a:t>		&lt;</a:t>
            </a:r>
            <a:r>
              <a:rPr lang="en-US" dirty="0" err="1" smtClean="0"/>
              <a:t>flack:info</a:t>
            </a:r>
            <a:r>
              <a:rPr lang="en-US" dirty="0" smtClean="0"/>
              <a:t> x=“143” y=“65” /&gt;</a:t>
            </a:r>
          </a:p>
          <a:p>
            <a:pPr>
              <a:buNone/>
            </a:pPr>
            <a:r>
              <a:rPr lang="en-US" dirty="0" smtClean="0"/>
              <a:t>	&lt;/node&gt;</a:t>
            </a:r>
          </a:p>
          <a:p>
            <a:pPr>
              <a:buNone/>
            </a:pPr>
            <a:r>
              <a:rPr lang="en-US" dirty="0" smtClean="0"/>
              <a:t>&lt;/</a:t>
            </a:r>
            <a:r>
              <a:rPr lang="en-US" dirty="0" err="1" smtClean="0"/>
              <a:t>rspec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5766-6F48-469E-A1D7-014C060482EF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Architecture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Allocation API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Federation Identifiers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Resource Specification</a:t>
            </a:r>
          </a:p>
          <a:p>
            <a:r>
              <a:rPr lang="en-US" b="1" dirty="0" smtClean="0"/>
              <a:t>Slice Lifetime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Failure Scenarios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5766-6F48-469E-A1D7-014C060482EF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Slice Lifetime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definitive list of all slivers in a slice</a:t>
            </a:r>
          </a:p>
          <a:p>
            <a:pPr lvl="1"/>
            <a:r>
              <a:rPr lang="en-US" dirty="0" smtClean="0"/>
              <a:t>Distributed Knowledge</a:t>
            </a:r>
          </a:p>
          <a:p>
            <a:r>
              <a:rPr lang="en-US" dirty="0" smtClean="0"/>
              <a:t>Cannot delete slices</a:t>
            </a:r>
          </a:p>
          <a:p>
            <a:r>
              <a:rPr lang="en-US" dirty="0" smtClean="0"/>
              <a:t>Slices have a renewable lifetime</a:t>
            </a:r>
          </a:p>
          <a:p>
            <a:r>
              <a:rPr lang="en-US" dirty="0" smtClean="0"/>
              <a:t>Sliver lifetime cannot exceed slice lifetime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5766-6F48-469E-A1D7-014C060482EF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Architecture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Allocation API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Federation Identifiers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Resource Specification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Slice Lifetime</a:t>
            </a:r>
          </a:p>
          <a:p>
            <a:r>
              <a:rPr lang="en-US" b="1" dirty="0" smtClean="0"/>
              <a:t>Failure Scenarios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5766-6F48-469E-A1D7-014C060482EF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Slice Authority Fails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Failed Operations</a:t>
            </a:r>
          </a:p>
          <a:p>
            <a:pPr lvl="1"/>
            <a:r>
              <a:rPr lang="en-US" dirty="0" smtClean="0"/>
              <a:t>C</a:t>
            </a:r>
            <a:r>
              <a:rPr lang="en-US" dirty="0" smtClean="0"/>
              <a:t>reate Slice</a:t>
            </a:r>
          </a:p>
          <a:p>
            <a:pPr lvl="1"/>
            <a:r>
              <a:rPr lang="en-US" dirty="0" smtClean="0"/>
              <a:t>Renew Slice</a:t>
            </a:r>
          </a:p>
          <a:p>
            <a:pPr lvl="1"/>
            <a:r>
              <a:rPr lang="en-US" dirty="0" smtClean="0"/>
              <a:t>Obtain a Slice Credential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5766-6F48-469E-A1D7-014C060482EF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Slice Authority Fails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Successful Operations</a:t>
            </a:r>
          </a:p>
          <a:p>
            <a:pPr lvl="1"/>
            <a:r>
              <a:rPr lang="en-US" dirty="0" smtClean="0"/>
              <a:t>Create Slivers</a:t>
            </a:r>
          </a:p>
          <a:p>
            <a:pPr lvl="1"/>
            <a:r>
              <a:rPr lang="en-US" dirty="0" smtClean="0"/>
              <a:t>Start and Stop Slivers</a:t>
            </a:r>
          </a:p>
          <a:p>
            <a:pPr lvl="1"/>
            <a:r>
              <a:rPr lang="en-US" dirty="0" smtClean="0"/>
              <a:t>Delete Slivers</a:t>
            </a:r>
          </a:p>
          <a:p>
            <a:pPr lvl="1"/>
            <a:r>
              <a:rPr lang="en-US" dirty="0" smtClean="0"/>
              <a:t>Sliver Login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5766-6F48-469E-A1D7-014C060482EF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Architecture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Allocation API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Federation Identifiers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Resource Specification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Slice Lifetime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Failure Scenarios</a:t>
            </a:r>
          </a:p>
          <a:p>
            <a:r>
              <a:rPr lang="en-US" b="1" dirty="0" smtClean="0"/>
              <a:t>Conclusion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5766-6F48-469E-A1D7-014C060482EF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Federation as a distributed system</a:t>
            </a:r>
          </a:p>
          <a:p>
            <a:r>
              <a:rPr lang="en-US" dirty="0" smtClean="0"/>
              <a:t>Designed and implemented</a:t>
            </a:r>
          </a:p>
          <a:p>
            <a:r>
              <a:rPr lang="en-US" dirty="0" smtClean="0"/>
              <a:t>Growing user base</a:t>
            </a:r>
            <a:endParaRPr lang="en-US" dirty="0" smtClean="0"/>
          </a:p>
          <a:p>
            <a:pPr lvl="1"/>
            <a:r>
              <a:rPr lang="en-US" dirty="0" smtClean="0"/>
              <a:t>More than</a:t>
            </a:r>
            <a:r>
              <a:rPr lang="en-US" dirty="0" smtClean="0"/>
              <a:t> 200 users</a:t>
            </a:r>
          </a:p>
          <a:p>
            <a:pPr lvl="1"/>
            <a:r>
              <a:rPr lang="en-US" dirty="0" smtClean="0"/>
              <a:t>More than</a:t>
            </a:r>
            <a:r>
              <a:rPr lang="en-US" dirty="0" smtClean="0"/>
              <a:t> </a:t>
            </a:r>
            <a:r>
              <a:rPr lang="en-US" dirty="0" smtClean="0"/>
              <a:t>3000 slices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5766-6F48-469E-A1D7-014C060482EF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Federation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Administrative Domains</a:t>
            </a:r>
          </a:p>
          <a:p>
            <a:pPr lvl="1"/>
            <a:r>
              <a:rPr lang="en-US" dirty="0" smtClean="0"/>
              <a:t>Establish Trust</a:t>
            </a:r>
          </a:p>
          <a:p>
            <a:pPr lvl="1"/>
            <a:r>
              <a:rPr lang="en-US" dirty="0" smtClean="0"/>
              <a:t>Maintain Autonomy</a:t>
            </a:r>
          </a:p>
          <a:p>
            <a:r>
              <a:rPr lang="en-US" dirty="0" smtClean="0"/>
              <a:t>Local Policy Decisions</a:t>
            </a:r>
          </a:p>
          <a:p>
            <a:pPr lvl="1"/>
            <a:r>
              <a:rPr lang="en-US" dirty="0" smtClean="0"/>
              <a:t>Resource Control</a:t>
            </a:r>
          </a:p>
          <a:p>
            <a:r>
              <a:rPr lang="en-US" dirty="0" smtClean="0"/>
              <a:t>Coordination Across Federation</a:t>
            </a:r>
          </a:p>
          <a:p>
            <a:pPr lvl="1"/>
            <a:r>
              <a:rPr lang="en-US" dirty="0" smtClean="0"/>
              <a:t>Pre-existing Infrastructure</a:t>
            </a:r>
          </a:p>
          <a:p>
            <a:pPr lvl="1"/>
            <a:r>
              <a:rPr lang="en-US" dirty="0" smtClean="0"/>
              <a:t>Single Interface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5766-6F48-469E-A1D7-014C060482E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5766-6F48-469E-A1D7-014C060482EF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 State Machine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AA72-2855-4963-BA18-A7DAACDCDA25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47800" y="3352800"/>
            <a:ext cx="1143000" cy="1143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Start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352800" y="3352800"/>
            <a:ext cx="1143000" cy="1143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Creating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257800" y="3352800"/>
            <a:ext cx="1143000" cy="1143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Allocated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2800" y="3352800"/>
            <a:ext cx="1143000" cy="1143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Updating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" name="Curved Down Arrow 16"/>
          <p:cNvSpPr/>
          <p:nvPr/>
        </p:nvSpPr>
        <p:spPr>
          <a:xfrm>
            <a:off x="1981200" y="2667000"/>
            <a:ext cx="1752600" cy="609600"/>
          </a:xfrm>
          <a:prstGeom prst="curved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Curved Down Arrow 17"/>
          <p:cNvSpPr/>
          <p:nvPr/>
        </p:nvSpPr>
        <p:spPr>
          <a:xfrm>
            <a:off x="3962400" y="2667000"/>
            <a:ext cx="1752600" cy="609600"/>
          </a:xfrm>
          <a:prstGeom prst="curved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Curved Down Arrow 18"/>
          <p:cNvSpPr/>
          <p:nvPr/>
        </p:nvSpPr>
        <p:spPr>
          <a:xfrm>
            <a:off x="5867400" y="2667000"/>
            <a:ext cx="1752600" cy="609600"/>
          </a:xfrm>
          <a:prstGeom prst="curved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Curved Down Arrow 21"/>
          <p:cNvSpPr/>
          <p:nvPr/>
        </p:nvSpPr>
        <p:spPr>
          <a:xfrm flipH="1" flipV="1">
            <a:off x="5943600" y="4572000"/>
            <a:ext cx="1752600" cy="685800"/>
          </a:xfrm>
          <a:prstGeom prst="curved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urved Down Arrow 23"/>
          <p:cNvSpPr/>
          <p:nvPr/>
        </p:nvSpPr>
        <p:spPr>
          <a:xfrm flipH="1" flipV="1">
            <a:off x="2133600" y="4572000"/>
            <a:ext cx="1752600" cy="685800"/>
          </a:xfrm>
          <a:prstGeom prst="curved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 flipH="1">
            <a:off x="6477000" y="3810000"/>
            <a:ext cx="609600" cy="2286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ight Arrow 26"/>
          <p:cNvSpPr/>
          <p:nvPr/>
        </p:nvSpPr>
        <p:spPr>
          <a:xfrm>
            <a:off x="762000" y="3810000"/>
            <a:ext cx="609600" cy="2286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438400" y="2286000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Begin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419600" y="2286000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Commit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248400" y="2286000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324600" y="3429000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Commit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553200" y="5334000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Abort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09600" y="4114800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Delete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667000" y="5334000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Abort</a:t>
            </a:r>
            <a:endParaRPr lang="en-US" dirty="0"/>
          </a:p>
        </p:txBody>
      </p:sp>
      <p:sp>
        <p:nvSpPr>
          <p:cNvPr id="42" name="Circular Arrow 41"/>
          <p:cNvSpPr/>
          <p:nvPr/>
        </p:nvSpPr>
        <p:spPr>
          <a:xfrm rot="7200000">
            <a:off x="4051373" y="3564747"/>
            <a:ext cx="841423" cy="121920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Circular Arrow 42"/>
          <p:cNvSpPr/>
          <p:nvPr/>
        </p:nvSpPr>
        <p:spPr>
          <a:xfrm rot="7200000">
            <a:off x="7861374" y="3564747"/>
            <a:ext cx="841423" cy="121920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67200" y="4648200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8077200" y="4648200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Update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25" grpId="0" animBg="1"/>
      <p:bldP spid="27" grpId="0" animBg="1"/>
      <p:bldP spid="31" grpId="0"/>
      <p:bldP spid="32" grpId="0"/>
      <p:bldP spid="33" grpId="0"/>
      <p:bldP spid="34" grpId="0"/>
      <p:bldP spid="36" grpId="0"/>
      <p:bldP spid="38" grpId="0"/>
      <p:bldP spid="39" grpId="0"/>
      <p:bldP spid="42" grpId="0" animBg="1"/>
      <p:bldP spid="43" grpId="0" animBg="1"/>
      <p:bldP spid="44" grpId="0"/>
      <p:bldP spid="4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Annotation (Advertisement)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Multiple Knowledge Domains</a:t>
            </a:r>
          </a:p>
          <a:p>
            <a:pPr lvl="1"/>
            <a:r>
              <a:rPr lang="en-US" dirty="0" smtClean="0"/>
              <a:t>Availability (dynamic)</a:t>
            </a:r>
          </a:p>
          <a:p>
            <a:pPr lvl="1"/>
            <a:r>
              <a:rPr lang="en-US" dirty="0" smtClean="0"/>
              <a:t>Technical Specifications (static)</a:t>
            </a:r>
          </a:p>
          <a:p>
            <a:pPr lvl="1"/>
            <a:r>
              <a:rPr lang="en-US" dirty="0" smtClean="0"/>
              <a:t>Usage and Reliability (dynamic)</a:t>
            </a:r>
          </a:p>
          <a:p>
            <a:pPr lvl="1"/>
            <a:r>
              <a:rPr lang="en-US" dirty="0" smtClean="0"/>
              <a:t>Compatibility (static)</a:t>
            </a:r>
          </a:p>
          <a:p>
            <a:r>
              <a:rPr lang="en-US" dirty="0" smtClean="0"/>
              <a:t>Different Sources</a:t>
            </a:r>
          </a:p>
          <a:p>
            <a:pPr lvl="1"/>
            <a:r>
              <a:rPr lang="en-US" dirty="0" smtClean="0"/>
              <a:t>Aggregate Manager</a:t>
            </a:r>
          </a:p>
          <a:p>
            <a:pPr lvl="1"/>
            <a:r>
              <a:rPr lang="en-US" dirty="0" smtClean="0"/>
              <a:t>Measurement Services</a:t>
            </a:r>
          </a:p>
          <a:p>
            <a:pPr lvl="1"/>
            <a:r>
              <a:rPr lang="en-US" dirty="0" smtClean="0"/>
              <a:t>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5766-6F48-469E-A1D7-014C060482EF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Progressive Annotation (Base)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&lt;</a:t>
            </a:r>
            <a:r>
              <a:rPr lang="en-US" dirty="0" err="1" smtClean="0"/>
              <a:t>rspec</a:t>
            </a:r>
            <a:r>
              <a:rPr lang="en-US" dirty="0" smtClean="0"/>
              <a:t>&gt;</a:t>
            </a:r>
          </a:p>
          <a:p>
            <a:pPr>
              <a:buNone/>
            </a:pPr>
            <a:r>
              <a:rPr lang="en-US" dirty="0" smtClean="0"/>
              <a:t>	&lt;node </a:t>
            </a:r>
            <a:r>
              <a:rPr lang="en-US" dirty="0" err="1" smtClean="0"/>
              <a:t>component_id</a:t>
            </a:r>
            <a:r>
              <a:rPr lang="en-US" dirty="0" smtClean="0"/>
              <a:t>=“…</a:t>
            </a:r>
            <a:r>
              <a:rPr lang="en-US" dirty="0" err="1" smtClean="0"/>
              <a:t>foo</a:t>
            </a:r>
            <a:r>
              <a:rPr lang="en-US" dirty="0" smtClean="0"/>
              <a:t>”&gt;...&lt;/node&gt;</a:t>
            </a:r>
          </a:p>
          <a:p>
            <a:pPr>
              <a:buNone/>
            </a:pPr>
            <a:r>
              <a:rPr lang="en-US" dirty="0" smtClean="0"/>
              <a:t>&lt;/</a:t>
            </a:r>
            <a:r>
              <a:rPr lang="en-US" dirty="0" err="1" smtClean="0"/>
              <a:t>rspec</a:t>
            </a:r>
            <a:r>
              <a:rPr lang="en-US" dirty="0" smtClean="0"/>
              <a:t>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5766-6F48-469E-A1D7-014C060482EF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Progressive Annotation (AM)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&lt;</a:t>
            </a:r>
            <a:r>
              <a:rPr lang="en-US" dirty="0" err="1" smtClean="0"/>
              <a:t>rspec</a:t>
            </a:r>
            <a:r>
              <a:rPr lang="en-US" dirty="0" smtClean="0"/>
              <a:t>&gt;</a:t>
            </a:r>
          </a:p>
          <a:p>
            <a:pPr>
              <a:buNone/>
            </a:pPr>
            <a:r>
              <a:rPr lang="en-US" dirty="0" smtClean="0"/>
              <a:t>	&lt;node </a:t>
            </a:r>
            <a:r>
              <a:rPr lang="en-US" dirty="0" err="1" smtClean="0"/>
              <a:t>component_id</a:t>
            </a:r>
            <a:r>
              <a:rPr lang="en-US" dirty="0" smtClean="0"/>
              <a:t>=“…</a:t>
            </a:r>
            <a:r>
              <a:rPr lang="en-US" dirty="0" err="1" smtClean="0"/>
              <a:t>foo</a:t>
            </a:r>
            <a:r>
              <a:rPr lang="en-US" dirty="0" smtClean="0"/>
              <a:t>”&gt;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b="1" dirty="0" smtClean="0">
                <a:solidFill>
                  <a:srgbClr val="0070C0"/>
                </a:solidFill>
              </a:rPr>
              <a:t>&lt;available now=“true” /&gt;</a:t>
            </a:r>
          </a:p>
          <a:p>
            <a:pPr>
              <a:buNone/>
            </a:pPr>
            <a:r>
              <a:rPr lang="en-US" dirty="0" smtClean="0"/>
              <a:t>	&lt;/node&gt;</a:t>
            </a:r>
          </a:p>
          <a:p>
            <a:pPr>
              <a:buNone/>
            </a:pPr>
            <a:r>
              <a:rPr lang="en-US" dirty="0" smtClean="0"/>
              <a:t>&lt;/</a:t>
            </a:r>
            <a:r>
              <a:rPr lang="en-US" dirty="0" err="1" smtClean="0"/>
              <a:t>rspec</a:t>
            </a:r>
            <a:r>
              <a:rPr lang="en-US" dirty="0" smtClean="0"/>
              <a:t>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5766-6F48-469E-A1D7-014C060482EF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Progressive Annotation (AM)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&lt;</a:t>
            </a:r>
            <a:r>
              <a:rPr lang="en-US" dirty="0" err="1" smtClean="0"/>
              <a:t>rspec</a:t>
            </a:r>
            <a:r>
              <a:rPr lang="en-US" dirty="0" smtClean="0"/>
              <a:t>&gt;</a:t>
            </a:r>
          </a:p>
          <a:p>
            <a:pPr>
              <a:buNone/>
            </a:pPr>
            <a:r>
              <a:rPr lang="en-US" dirty="0" smtClean="0"/>
              <a:t>	&lt;node </a:t>
            </a:r>
            <a:r>
              <a:rPr lang="en-US" dirty="0" err="1" smtClean="0"/>
              <a:t>component_id</a:t>
            </a:r>
            <a:r>
              <a:rPr lang="en-US" dirty="0" smtClean="0"/>
              <a:t>=“…</a:t>
            </a:r>
            <a:r>
              <a:rPr lang="en-US" dirty="0" err="1" smtClean="0"/>
              <a:t>foo</a:t>
            </a:r>
            <a:r>
              <a:rPr lang="en-US" dirty="0" smtClean="0"/>
              <a:t>”&gt;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b="1" dirty="0" smtClean="0">
                <a:solidFill>
                  <a:srgbClr val="0070C0"/>
                </a:solidFill>
              </a:rPr>
              <a:t>&lt;</a:t>
            </a:r>
            <a:r>
              <a:rPr lang="en-US" b="1" dirty="0" err="1" smtClean="0">
                <a:solidFill>
                  <a:srgbClr val="0070C0"/>
                </a:solidFill>
              </a:rPr>
              <a:t>hardware_type</a:t>
            </a:r>
            <a:r>
              <a:rPr lang="en-US" b="1" dirty="0" smtClean="0">
                <a:solidFill>
                  <a:srgbClr val="0070C0"/>
                </a:solidFill>
              </a:rPr>
              <a:t> name=“pc600”/&gt;</a:t>
            </a:r>
          </a:p>
          <a:p>
            <a:pPr>
              <a:buNone/>
            </a:pPr>
            <a:r>
              <a:rPr lang="en-US" dirty="0" smtClean="0"/>
              <a:t>		&lt;available now=“true” /&gt;</a:t>
            </a:r>
          </a:p>
          <a:p>
            <a:pPr>
              <a:buNone/>
            </a:pPr>
            <a:r>
              <a:rPr lang="en-US" dirty="0" smtClean="0"/>
              <a:t>	&lt;/node&gt;</a:t>
            </a:r>
          </a:p>
          <a:p>
            <a:pPr>
              <a:buNone/>
            </a:pPr>
            <a:r>
              <a:rPr lang="en-US" dirty="0" smtClean="0"/>
              <a:t>&lt;/</a:t>
            </a:r>
            <a:r>
              <a:rPr lang="en-US" dirty="0" err="1" smtClean="0"/>
              <a:t>rspec</a:t>
            </a:r>
            <a:r>
              <a:rPr lang="en-US" dirty="0" smtClean="0"/>
              <a:t>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5766-6F48-469E-A1D7-014C060482EF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Progressive Annotation</a:t>
            </a:r>
            <a:br>
              <a:rPr lang="en-US" dirty="0" smtClean="0"/>
            </a:br>
            <a:r>
              <a:rPr lang="en-US" dirty="0" smtClean="0"/>
              <a:t>(Inference Service)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&lt;</a:t>
            </a:r>
            <a:r>
              <a:rPr lang="en-US" dirty="0" err="1" smtClean="0"/>
              <a:t>rspec</a:t>
            </a:r>
            <a:r>
              <a:rPr lang="en-US" dirty="0" smtClean="0"/>
              <a:t>&gt;</a:t>
            </a:r>
          </a:p>
          <a:p>
            <a:pPr>
              <a:buNone/>
            </a:pPr>
            <a:r>
              <a:rPr lang="en-US" dirty="0" smtClean="0"/>
              <a:t>	&lt;node </a:t>
            </a:r>
            <a:r>
              <a:rPr lang="en-US" dirty="0" err="1" smtClean="0"/>
              <a:t>component_id</a:t>
            </a:r>
            <a:r>
              <a:rPr lang="en-US" dirty="0" smtClean="0"/>
              <a:t>=“…</a:t>
            </a:r>
            <a:r>
              <a:rPr lang="en-US" dirty="0" err="1" smtClean="0"/>
              <a:t>foo</a:t>
            </a:r>
            <a:r>
              <a:rPr lang="en-US" dirty="0" smtClean="0"/>
              <a:t>”&gt;</a:t>
            </a:r>
          </a:p>
          <a:p>
            <a:pPr>
              <a:buNone/>
            </a:pPr>
            <a:r>
              <a:rPr lang="en-US" dirty="0" smtClean="0"/>
              <a:t>		&lt;</a:t>
            </a:r>
            <a:r>
              <a:rPr lang="en-US" dirty="0" err="1" smtClean="0"/>
              <a:t>hardware_type</a:t>
            </a:r>
            <a:r>
              <a:rPr lang="en-US" dirty="0" smtClean="0"/>
              <a:t> name=“pc600”/&gt;</a:t>
            </a:r>
          </a:p>
          <a:p>
            <a:pPr>
              <a:buNone/>
            </a:pPr>
            <a:r>
              <a:rPr lang="en-US" dirty="0" smtClean="0"/>
              <a:t>		&lt;available now=“true” /&gt;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b="1" dirty="0" smtClean="0">
                <a:solidFill>
                  <a:srgbClr val="0070C0"/>
                </a:solidFill>
              </a:rPr>
              <a:t>&lt;</a:t>
            </a:r>
            <a:r>
              <a:rPr lang="en-US" b="1" dirty="0" err="1" smtClean="0">
                <a:solidFill>
                  <a:srgbClr val="0070C0"/>
                </a:solidFill>
              </a:rPr>
              <a:t>network:connected</a:t>
            </a:r>
            <a:r>
              <a:rPr lang="en-US" b="1" dirty="0" smtClean="0">
                <a:solidFill>
                  <a:srgbClr val="0070C0"/>
                </a:solidFill>
              </a:rPr>
              <a:t> name=“internet2”&gt;</a:t>
            </a:r>
          </a:p>
          <a:p>
            <a:pPr>
              <a:buNone/>
            </a:pPr>
            <a:r>
              <a:rPr lang="en-US" dirty="0" smtClean="0"/>
              <a:t>	&lt;/node&gt;</a:t>
            </a:r>
          </a:p>
          <a:p>
            <a:pPr>
              <a:buNone/>
            </a:pPr>
            <a:r>
              <a:rPr lang="en-US" dirty="0" smtClean="0"/>
              <a:t>&lt;/</a:t>
            </a:r>
            <a:r>
              <a:rPr lang="en-US" dirty="0" err="1" smtClean="0"/>
              <a:t>rspec</a:t>
            </a:r>
            <a:r>
              <a:rPr lang="en-US" dirty="0" smtClean="0"/>
              <a:t>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5766-6F48-469E-A1D7-014C060482EF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Progressive Annotation</a:t>
            </a:r>
            <a:br>
              <a:rPr lang="en-US" dirty="0" smtClean="0"/>
            </a:br>
            <a:r>
              <a:rPr lang="en-US" dirty="0" smtClean="0"/>
              <a:t>(Measurement Service)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&lt;</a:t>
            </a:r>
            <a:r>
              <a:rPr lang="en-US" dirty="0" err="1" smtClean="0"/>
              <a:t>rspec</a:t>
            </a:r>
            <a:r>
              <a:rPr lang="en-US" dirty="0" smtClean="0"/>
              <a:t>&gt;</a:t>
            </a:r>
          </a:p>
          <a:p>
            <a:pPr>
              <a:buNone/>
            </a:pPr>
            <a:r>
              <a:rPr lang="en-US" dirty="0" smtClean="0"/>
              <a:t>	&lt;node </a:t>
            </a:r>
            <a:r>
              <a:rPr lang="en-US" dirty="0" err="1" smtClean="0"/>
              <a:t>component_id</a:t>
            </a:r>
            <a:r>
              <a:rPr lang="en-US" dirty="0" smtClean="0"/>
              <a:t>=“…</a:t>
            </a:r>
            <a:r>
              <a:rPr lang="en-US" dirty="0" err="1" smtClean="0"/>
              <a:t>foo</a:t>
            </a:r>
            <a:r>
              <a:rPr lang="en-US" dirty="0" smtClean="0"/>
              <a:t>”&gt;</a:t>
            </a:r>
          </a:p>
          <a:p>
            <a:pPr>
              <a:buNone/>
            </a:pPr>
            <a:r>
              <a:rPr lang="en-US" dirty="0" smtClean="0"/>
              <a:t>		&lt;</a:t>
            </a:r>
            <a:r>
              <a:rPr lang="en-US" dirty="0" err="1" smtClean="0"/>
              <a:t>hardware_type</a:t>
            </a:r>
            <a:r>
              <a:rPr lang="en-US" dirty="0" smtClean="0"/>
              <a:t> name=“pc600”/&gt;</a:t>
            </a:r>
          </a:p>
          <a:p>
            <a:pPr>
              <a:buNone/>
            </a:pPr>
            <a:r>
              <a:rPr lang="en-US" dirty="0" smtClean="0"/>
              <a:t>		&lt;available now=“true” /&gt;</a:t>
            </a:r>
          </a:p>
          <a:p>
            <a:pPr>
              <a:buNone/>
            </a:pPr>
            <a:r>
              <a:rPr lang="en-US" dirty="0" smtClean="0"/>
              <a:t>		&lt;</a:t>
            </a:r>
            <a:r>
              <a:rPr lang="en-US" dirty="0" err="1" smtClean="0"/>
              <a:t>network:connected</a:t>
            </a:r>
            <a:r>
              <a:rPr lang="en-US" dirty="0" smtClean="0"/>
              <a:t> name=“internet2”&gt;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b="1" dirty="0" smtClean="0">
                <a:solidFill>
                  <a:srgbClr val="0070C0"/>
                </a:solidFill>
              </a:rPr>
              <a:t>&lt;</a:t>
            </a:r>
            <a:r>
              <a:rPr lang="en-US" b="1" dirty="0" err="1" smtClean="0">
                <a:solidFill>
                  <a:srgbClr val="0070C0"/>
                </a:solidFill>
              </a:rPr>
              <a:t>measure:load</a:t>
            </a:r>
            <a:r>
              <a:rPr lang="en-US" b="1" dirty="0" smtClean="0">
                <a:solidFill>
                  <a:srgbClr val="0070C0"/>
                </a:solidFill>
              </a:rPr>
              <a:t>=“20” /&gt;</a:t>
            </a:r>
          </a:p>
          <a:p>
            <a:pPr>
              <a:buNone/>
            </a:pPr>
            <a:r>
              <a:rPr lang="en-US" dirty="0" smtClean="0"/>
              <a:t>	&lt;/node&gt;</a:t>
            </a:r>
          </a:p>
          <a:p>
            <a:pPr>
              <a:buNone/>
            </a:pPr>
            <a:r>
              <a:rPr lang="en-US" dirty="0" smtClean="0"/>
              <a:t>&lt;/</a:t>
            </a:r>
            <a:r>
              <a:rPr lang="en-US" dirty="0" err="1" smtClean="0"/>
              <a:t>rspec</a:t>
            </a:r>
            <a:r>
              <a:rPr lang="en-US" dirty="0" smtClean="0"/>
              <a:t>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5766-6F48-469E-A1D7-014C060482EF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Federation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trike="sngStrike" dirty="0" smtClean="0"/>
              <a:t>Multiple Administrative Domains</a:t>
            </a:r>
          </a:p>
          <a:p>
            <a:pPr lvl="1"/>
            <a:r>
              <a:rPr lang="en-US" dirty="0" smtClean="0"/>
              <a:t>Establish Trust</a:t>
            </a:r>
          </a:p>
          <a:p>
            <a:pPr lvl="1"/>
            <a:r>
              <a:rPr lang="en-US" dirty="0" smtClean="0"/>
              <a:t>Maintain Autonomy</a:t>
            </a:r>
          </a:p>
          <a:p>
            <a:r>
              <a:rPr lang="en-US" dirty="0" smtClean="0"/>
              <a:t>Local Policy Decision</a:t>
            </a:r>
          </a:p>
          <a:p>
            <a:pPr lvl="1"/>
            <a:r>
              <a:rPr lang="en-US" dirty="0" smtClean="0"/>
              <a:t>Resource Control</a:t>
            </a:r>
          </a:p>
          <a:p>
            <a:r>
              <a:rPr lang="en-US" dirty="0" smtClean="0"/>
              <a:t>Coordination Across Federation</a:t>
            </a:r>
          </a:p>
          <a:p>
            <a:pPr lvl="1"/>
            <a:r>
              <a:rPr lang="en-US" dirty="0" smtClean="0"/>
              <a:t>Pre-existing Infrastructure</a:t>
            </a:r>
          </a:p>
          <a:p>
            <a:pPr lvl="1"/>
            <a:r>
              <a:rPr lang="en-US" dirty="0" smtClean="0"/>
              <a:t>Single Interface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5766-6F48-469E-A1D7-014C060482E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Federation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Distributed Administration</a:t>
            </a:r>
          </a:p>
          <a:p>
            <a:pPr lvl="1"/>
            <a:r>
              <a:rPr lang="en-US" dirty="0" smtClean="0"/>
              <a:t>Establish Trust</a:t>
            </a:r>
          </a:p>
          <a:p>
            <a:pPr lvl="1"/>
            <a:r>
              <a:rPr lang="en-US" dirty="0" smtClean="0"/>
              <a:t>Maintain Autonomy</a:t>
            </a:r>
          </a:p>
          <a:p>
            <a:r>
              <a:rPr lang="en-US" strike="sngStrike" dirty="0" smtClean="0"/>
              <a:t>Local Policy Decisions</a:t>
            </a:r>
          </a:p>
          <a:p>
            <a:pPr lvl="1"/>
            <a:r>
              <a:rPr lang="en-US" dirty="0" smtClean="0"/>
              <a:t>Resource Control</a:t>
            </a:r>
            <a:endParaRPr lang="en-US" strike="sngStrike" dirty="0" smtClean="0"/>
          </a:p>
          <a:p>
            <a:r>
              <a:rPr lang="en-US" dirty="0" smtClean="0"/>
              <a:t>Coordination Across Federation</a:t>
            </a:r>
          </a:p>
          <a:p>
            <a:pPr lvl="1"/>
            <a:r>
              <a:rPr lang="en-US" dirty="0" smtClean="0"/>
              <a:t>Pre-existing Infrastructure</a:t>
            </a:r>
          </a:p>
          <a:p>
            <a:pPr lvl="1"/>
            <a:r>
              <a:rPr lang="en-US" dirty="0" smtClean="0"/>
              <a:t>Single Interface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5766-6F48-469E-A1D7-014C060482E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Federation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Distributed Administration</a:t>
            </a:r>
          </a:p>
          <a:p>
            <a:pPr lvl="1"/>
            <a:r>
              <a:rPr lang="en-US" dirty="0" smtClean="0"/>
              <a:t>Establish Trust</a:t>
            </a:r>
          </a:p>
          <a:p>
            <a:pPr lvl="1"/>
            <a:r>
              <a:rPr lang="en-US" dirty="0" smtClean="0"/>
              <a:t>Maintain Autonomy</a:t>
            </a:r>
          </a:p>
          <a:p>
            <a:r>
              <a:rPr lang="en-US" b="1" dirty="0" smtClean="0"/>
              <a:t>Distributed Policy</a:t>
            </a:r>
          </a:p>
          <a:p>
            <a:pPr lvl="1"/>
            <a:r>
              <a:rPr lang="en-US" dirty="0" smtClean="0"/>
              <a:t>Resource Control</a:t>
            </a:r>
          </a:p>
          <a:p>
            <a:r>
              <a:rPr lang="en-US" strike="sngStrike" dirty="0" smtClean="0"/>
              <a:t>Coordination Across Federation</a:t>
            </a:r>
          </a:p>
          <a:p>
            <a:pPr lvl="1"/>
            <a:r>
              <a:rPr lang="en-US" dirty="0" smtClean="0"/>
              <a:t>Pre-existing Infrastructure</a:t>
            </a:r>
          </a:p>
          <a:p>
            <a:pPr lvl="1"/>
            <a:r>
              <a:rPr lang="en-US" dirty="0" smtClean="0"/>
              <a:t>Single Interface</a:t>
            </a:r>
            <a:endParaRPr lang="en-US" strike="sngStrike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5766-6F48-469E-A1D7-014C060482E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Federation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Distributed Administration</a:t>
            </a:r>
          </a:p>
          <a:p>
            <a:pPr lvl="1"/>
            <a:r>
              <a:rPr lang="en-US" dirty="0" smtClean="0"/>
              <a:t>Establish Trust</a:t>
            </a:r>
          </a:p>
          <a:p>
            <a:pPr lvl="1"/>
            <a:r>
              <a:rPr lang="en-US" dirty="0" smtClean="0"/>
              <a:t>Maintain Autonomy</a:t>
            </a:r>
          </a:p>
          <a:p>
            <a:r>
              <a:rPr lang="en-US" dirty="0" smtClean="0"/>
              <a:t>Distributed Policy</a:t>
            </a:r>
          </a:p>
          <a:p>
            <a:pPr lvl="1"/>
            <a:r>
              <a:rPr lang="en-US" dirty="0" smtClean="0"/>
              <a:t>Resource Control</a:t>
            </a:r>
          </a:p>
          <a:p>
            <a:r>
              <a:rPr lang="en-US" b="1" dirty="0" smtClean="0"/>
              <a:t>Distributed Framework</a:t>
            </a:r>
          </a:p>
          <a:p>
            <a:pPr lvl="1"/>
            <a:r>
              <a:rPr lang="en-US" dirty="0" smtClean="0"/>
              <a:t>Pre-existing Infrastructure</a:t>
            </a:r>
          </a:p>
          <a:p>
            <a:pPr lvl="1"/>
            <a:r>
              <a:rPr lang="en-US" dirty="0" smtClean="0"/>
              <a:t>Single Interface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5766-6F48-469E-A1D7-014C060482E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</TotalTime>
  <Words>859</Words>
  <Application>Microsoft Office PowerPoint</Application>
  <PresentationFormat>On-screen Show (4:3)</PresentationFormat>
  <Paragraphs>465</Paragraphs>
  <Slides>57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Designing a Federated Testbed as a Distributed System</vt:lpstr>
      <vt:lpstr>Emulab</vt:lpstr>
      <vt:lpstr>ProtoGENI</vt:lpstr>
      <vt:lpstr>Why Federate?</vt:lpstr>
      <vt:lpstr>Federation Challenges</vt:lpstr>
      <vt:lpstr>Federation Challenges</vt:lpstr>
      <vt:lpstr>Federation Challenges</vt:lpstr>
      <vt:lpstr>Federation Challenges</vt:lpstr>
      <vt:lpstr>Federation Challenges</vt:lpstr>
      <vt:lpstr>Key Principles</vt:lpstr>
      <vt:lpstr>Partitioned Trust</vt:lpstr>
      <vt:lpstr>Distributed knowledge</vt:lpstr>
      <vt:lpstr>Minimal abstraction</vt:lpstr>
      <vt:lpstr>Decentralized architecture</vt:lpstr>
      <vt:lpstr>Minimal dependencies</vt:lpstr>
      <vt:lpstr>Outline</vt:lpstr>
      <vt:lpstr>GENI Architecture</vt:lpstr>
      <vt:lpstr>ProtoGENI Architecture</vt:lpstr>
      <vt:lpstr>ProtoGENI Architecture</vt:lpstr>
      <vt:lpstr>Slices Span AMs</vt:lpstr>
      <vt:lpstr>Outline</vt:lpstr>
      <vt:lpstr>Simple Allocation</vt:lpstr>
      <vt:lpstr>Simple Failure</vt:lpstr>
      <vt:lpstr>Distributed Allocation</vt:lpstr>
      <vt:lpstr>Handling Failure</vt:lpstr>
      <vt:lpstr>Key Principles</vt:lpstr>
      <vt:lpstr>API State Machine</vt:lpstr>
      <vt:lpstr>Outline</vt:lpstr>
      <vt:lpstr>Named Federation Entities</vt:lpstr>
      <vt:lpstr>Named Federation Entities</vt:lpstr>
      <vt:lpstr>Key Principles</vt:lpstr>
      <vt:lpstr>URNs</vt:lpstr>
      <vt:lpstr>Hierarchical</vt:lpstr>
      <vt:lpstr>Typed</vt:lpstr>
      <vt:lpstr>Outline</vt:lpstr>
      <vt:lpstr>Resource Specification</vt:lpstr>
      <vt:lpstr>Key Principles</vt:lpstr>
      <vt:lpstr>Basic Shape</vt:lpstr>
      <vt:lpstr>Extensions</vt:lpstr>
      <vt:lpstr>Properties of Extensions</vt:lpstr>
      <vt:lpstr>Simple Extension</vt:lpstr>
      <vt:lpstr>Simple Extension (XML)</vt:lpstr>
      <vt:lpstr>Outline</vt:lpstr>
      <vt:lpstr>Slice Lifetime</vt:lpstr>
      <vt:lpstr>Outline</vt:lpstr>
      <vt:lpstr>Slice Authority Fails</vt:lpstr>
      <vt:lpstr>Slice Authority Fails</vt:lpstr>
      <vt:lpstr>Outline</vt:lpstr>
      <vt:lpstr>Conclusion</vt:lpstr>
      <vt:lpstr>Slide 50</vt:lpstr>
      <vt:lpstr>API State Machine</vt:lpstr>
      <vt:lpstr>Annotation (Advertisement)</vt:lpstr>
      <vt:lpstr>Progressive Annotation (Base)</vt:lpstr>
      <vt:lpstr>Progressive Annotation (AM)</vt:lpstr>
      <vt:lpstr>Progressive Annotation (AM)</vt:lpstr>
      <vt:lpstr>Progressive Annotation (Inference Service)</vt:lpstr>
      <vt:lpstr>Progressive Annotation (Measurement Service)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Lost Scrolls of ProtoGENI</dc:title>
  <dc:creator> </dc:creator>
  <cp:lastModifiedBy> </cp:lastModifiedBy>
  <cp:revision>141</cp:revision>
  <dcterms:created xsi:type="dcterms:W3CDTF">2012-05-09T22:46:43Z</dcterms:created>
  <dcterms:modified xsi:type="dcterms:W3CDTF">2012-06-05T20:01:20Z</dcterms:modified>
</cp:coreProperties>
</file>