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04" r:id="rId2"/>
  </p:sldMasterIdLst>
  <p:notesMasterIdLst>
    <p:notesMasterId r:id="rId31"/>
  </p:notesMasterIdLst>
  <p:handoutMasterIdLst>
    <p:handoutMasterId r:id="rId32"/>
  </p:handoutMasterIdLst>
  <p:sldIdLst>
    <p:sldId id="257" r:id="rId3"/>
    <p:sldId id="262" r:id="rId4"/>
    <p:sldId id="258" r:id="rId5"/>
    <p:sldId id="269" r:id="rId6"/>
    <p:sldId id="260" r:id="rId7"/>
    <p:sldId id="266" r:id="rId8"/>
    <p:sldId id="270" r:id="rId9"/>
    <p:sldId id="272" r:id="rId10"/>
    <p:sldId id="338" r:id="rId11"/>
    <p:sldId id="337" r:id="rId12"/>
    <p:sldId id="281" r:id="rId13"/>
    <p:sldId id="305" r:id="rId14"/>
    <p:sldId id="286" r:id="rId15"/>
    <p:sldId id="343" r:id="rId16"/>
    <p:sldId id="304" r:id="rId17"/>
    <p:sldId id="311" r:id="rId18"/>
    <p:sldId id="293" r:id="rId19"/>
    <p:sldId id="302" r:id="rId20"/>
    <p:sldId id="271" r:id="rId21"/>
    <p:sldId id="277" r:id="rId22"/>
    <p:sldId id="306" r:id="rId23"/>
    <p:sldId id="292" r:id="rId24"/>
    <p:sldId id="296" r:id="rId25"/>
    <p:sldId id="274" r:id="rId26"/>
    <p:sldId id="309" r:id="rId27"/>
    <p:sldId id="285" r:id="rId28"/>
    <p:sldId id="314" r:id="rId29"/>
    <p:sldId id="342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E609D28-8EA4-EA40-9EF9-715627AA2745}">
          <p14:sldIdLst>
            <p14:sldId id="257"/>
            <p14:sldId id="262"/>
            <p14:sldId id="258"/>
            <p14:sldId id="269"/>
            <p14:sldId id="260"/>
            <p14:sldId id="266"/>
            <p14:sldId id="270"/>
            <p14:sldId id="272"/>
            <p14:sldId id="338"/>
            <p14:sldId id="337"/>
            <p14:sldId id="281"/>
            <p14:sldId id="305"/>
            <p14:sldId id="286"/>
            <p14:sldId id="343"/>
          </p14:sldIdLst>
        </p14:section>
        <p14:section name="BACKUPS" id="{A5A62F4F-C636-D748-B156-468CD6AF0429}">
          <p14:sldIdLst>
            <p14:sldId id="304"/>
            <p14:sldId id="311"/>
            <p14:sldId id="293"/>
            <p14:sldId id="302"/>
            <p14:sldId id="271"/>
            <p14:sldId id="277"/>
            <p14:sldId id="306"/>
            <p14:sldId id="292"/>
            <p14:sldId id="296"/>
            <p14:sldId id="274"/>
            <p14:sldId id="309"/>
            <p14:sldId id="285"/>
            <p14:sldId id="314"/>
            <p14:sldId id="34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5EC1FF"/>
    <a:srgbClr val="FFFE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41" autoAdjust="0"/>
    <p:restoredTop sz="70742" autoAdjust="0"/>
  </p:normalViewPr>
  <p:slideViewPr>
    <p:cSldViewPr snapToGrid="0" snapToObjects="1">
      <p:cViewPr varScale="1">
        <p:scale>
          <a:sx n="87" d="100"/>
          <a:sy n="87" d="100"/>
        </p:scale>
        <p:origin x="210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Macintosh%20HD:Users:Ayesha:Desktop:IS%20Research:random_utils:DATA_1:test:eva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5033641129755"/>
          <c:y val="0.0453416149068323"/>
          <c:w val="0.778683346496429"/>
          <c:h val="0.729578252875415"/>
        </c:manualLayout>
      </c:layout>
      <c:scatterChart>
        <c:scatterStyle val="lineMarker"/>
        <c:varyColors val="0"/>
        <c:ser>
          <c:idx val="0"/>
          <c:order val="0"/>
          <c:tx>
            <c:strRef>
              <c:f>'camera-ready-graph1'!$K$1</c:f>
              <c:strCache>
                <c:ptCount val="1"/>
              </c:strCache>
            </c:strRef>
          </c:tx>
          <c:spPr>
            <a:ln w="47625">
              <a:noFill/>
            </a:ln>
          </c:spPr>
          <c:yVal>
            <c:numRef>
              <c:f>'camera-ready-graph1'!$K$2:$K$102</c:f>
              <c:numCache>
                <c:formatCode>General</c:formatCode>
                <c:ptCount val="101"/>
                <c:pt idx="0">
                  <c:v>0.0</c:v>
                </c:pt>
                <c:pt idx="1">
                  <c:v>0.00884468085106374</c:v>
                </c:pt>
                <c:pt idx="2">
                  <c:v>0.00933723404255299</c:v>
                </c:pt>
                <c:pt idx="3">
                  <c:v>0.00928191489361681</c:v>
                </c:pt>
                <c:pt idx="4">
                  <c:v>0.00953936170212747</c:v>
                </c:pt>
                <c:pt idx="5">
                  <c:v>0.00949999999999981</c:v>
                </c:pt>
                <c:pt idx="6">
                  <c:v>0.00941382978723384</c:v>
                </c:pt>
                <c:pt idx="7">
                  <c:v>0.010064893617021</c:v>
                </c:pt>
                <c:pt idx="8">
                  <c:v>0.00982234042553172</c:v>
                </c:pt>
                <c:pt idx="9">
                  <c:v>0.010114893617021</c:v>
                </c:pt>
                <c:pt idx="10">
                  <c:v>0.00982234042553172</c:v>
                </c:pt>
                <c:pt idx="11">
                  <c:v>0.00960531914893598</c:v>
                </c:pt>
                <c:pt idx="12">
                  <c:v>0.0102106382978721</c:v>
                </c:pt>
                <c:pt idx="13">
                  <c:v>0.0105574468085104</c:v>
                </c:pt>
                <c:pt idx="14">
                  <c:v>0.0100106382978721</c:v>
                </c:pt>
                <c:pt idx="15">
                  <c:v>0.00988936170212747</c:v>
                </c:pt>
                <c:pt idx="16">
                  <c:v>0.0101744680851061</c:v>
                </c:pt>
                <c:pt idx="17">
                  <c:v>0.0103106382978721</c:v>
                </c:pt>
                <c:pt idx="18">
                  <c:v>0.0106287234042551</c:v>
                </c:pt>
                <c:pt idx="19">
                  <c:v>0.0105797872340423</c:v>
                </c:pt>
                <c:pt idx="20">
                  <c:v>0.0109021276595742</c:v>
                </c:pt>
                <c:pt idx="21">
                  <c:v>0.0111446808510636</c:v>
                </c:pt>
                <c:pt idx="22">
                  <c:v>0.0123840425531913</c:v>
                </c:pt>
                <c:pt idx="23">
                  <c:v>0.0113808510638296</c:v>
                </c:pt>
                <c:pt idx="24">
                  <c:v>0.0120627659574466</c:v>
                </c:pt>
                <c:pt idx="25">
                  <c:v>0.0130595744680849</c:v>
                </c:pt>
                <c:pt idx="26">
                  <c:v>0.0130042553191487</c:v>
                </c:pt>
                <c:pt idx="27">
                  <c:v>0.0137202127659572</c:v>
                </c:pt>
                <c:pt idx="28">
                  <c:v>0.014705319148936</c:v>
                </c:pt>
                <c:pt idx="29">
                  <c:v>0.0158776595744679</c:v>
                </c:pt>
                <c:pt idx="30">
                  <c:v>0.0166542553191487</c:v>
                </c:pt>
                <c:pt idx="31">
                  <c:v>0.0188434343434343</c:v>
                </c:pt>
                <c:pt idx="32">
                  <c:v>0.0187636363636363</c:v>
                </c:pt>
                <c:pt idx="33">
                  <c:v>0.0256090909090911</c:v>
                </c:pt>
                <c:pt idx="34">
                  <c:v>0.0252828282828284</c:v>
                </c:pt>
                <c:pt idx="35">
                  <c:v>0.0270686868686869</c:v>
                </c:pt>
                <c:pt idx="36">
                  <c:v>0.0336272727272728</c:v>
                </c:pt>
                <c:pt idx="37">
                  <c:v>0.0345787878787879</c:v>
                </c:pt>
                <c:pt idx="38">
                  <c:v>0.0441363636363636</c:v>
                </c:pt>
                <c:pt idx="39">
                  <c:v>0.0386343434343434</c:v>
                </c:pt>
                <c:pt idx="40">
                  <c:v>0.0538666666666667</c:v>
                </c:pt>
                <c:pt idx="41">
                  <c:v>0.058688888888889</c:v>
                </c:pt>
                <c:pt idx="42">
                  <c:v>0.0572535353535354</c:v>
                </c:pt>
                <c:pt idx="43">
                  <c:v>0.0687606060606061</c:v>
                </c:pt>
                <c:pt idx="44">
                  <c:v>0.0912585858585859</c:v>
                </c:pt>
                <c:pt idx="45">
                  <c:v>0.0934020202020202</c:v>
                </c:pt>
                <c:pt idx="46">
                  <c:v>0.0926727272727275</c:v>
                </c:pt>
                <c:pt idx="47">
                  <c:v>0.134482828282828</c:v>
                </c:pt>
                <c:pt idx="48">
                  <c:v>0.134580808080808</c:v>
                </c:pt>
                <c:pt idx="49">
                  <c:v>0.150423232323232</c:v>
                </c:pt>
                <c:pt idx="50">
                  <c:v>0.144135353535353</c:v>
                </c:pt>
                <c:pt idx="51">
                  <c:v>0.19980707070707</c:v>
                </c:pt>
                <c:pt idx="52">
                  <c:v>0.278669696969696</c:v>
                </c:pt>
                <c:pt idx="53">
                  <c:v>0.240177777777777</c:v>
                </c:pt>
                <c:pt idx="54">
                  <c:v>0.260277777777777</c:v>
                </c:pt>
                <c:pt idx="55">
                  <c:v>0.291980808080807</c:v>
                </c:pt>
                <c:pt idx="56">
                  <c:v>0.357502020202019</c:v>
                </c:pt>
                <c:pt idx="57">
                  <c:v>0.458571717171716</c:v>
                </c:pt>
                <c:pt idx="58">
                  <c:v>0.48070606060606</c:v>
                </c:pt>
                <c:pt idx="59">
                  <c:v>0.616633333333332</c:v>
                </c:pt>
                <c:pt idx="60">
                  <c:v>0.704146464646463</c:v>
                </c:pt>
                <c:pt idx="61">
                  <c:v>0.712996969696969</c:v>
                </c:pt>
                <c:pt idx="62">
                  <c:v>0.775379797979796</c:v>
                </c:pt>
                <c:pt idx="63">
                  <c:v>0.804317171717169</c:v>
                </c:pt>
                <c:pt idx="64">
                  <c:v>0.91071515151515</c:v>
                </c:pt>
                <c:pt idx="65">
                  <c:v>1.15171515151515</c:v>
                </c:pt>
                <c:pt idx="66">
                  <c:v>1.09778484848484</c:v>
                </c:pt>
                <c:pt idx="67">
                  <c:v>1.35824141414141</c:v>
                </c:pt>
                <c:pt idx="68">
                  <c:v>1.27194848484848</c:v>
                </c:pt>
                <c:pt idx="69">
                  <c:v>1.75024444444444</c:v>
                </c:pt>
                <c:pt idx="70">
                  <c:v>1.8104202020202</c:v>
                </c:pt>
                <c:pt idx="71">
                  <c:v>1.84694949494949</c:v>
                </c:pt>
                <c:pt idx="72">
                  <c:v>1.95747373737373</c:v>
                </c:pt>
                <c:pt idx="73">
                  <c:v>2.4485606060606</c:v>
                </c:pt>
                <c:pt idx="74">
                  <c:v>2.41070909090909</c:v>
                </c:pt>
                <c:pt idx="75">
                  <c:v>2.78752222222221</c:v>
                </c:pt>
                <c:pt idx="76">
                  <c:v>3.07343535353535</c:v>
                </c:pt>
                <c:pt idx="77">
                  <c:v>2.97322222222222</c:v>
                </c:pt>
                <c:pt idx="78">
                  <c:v>3.48329292929292</c:v>
                </c:pt>
                <c:pt idx="79">
                  <c:v>3.25427272727272</c:v>
                </c:pt>
                <c:pt idx="80">
                  <c:v>3.86555353535353</c:v>
                </c:pt>
                <c:pt idx="81">
                  <c:v>4.01056808510638</c:v>
                </c:pt>
                <c:pt idx="82">
                  <c:v>4.70638085106383</c:v>
                </c:pt>
                <c:pt idx="83">
                  <c:v>4.20592765957447</c:v>
                </c:pt>
                <c:pt idx="84">
                  <c:v>4.94389148936169</c:v>
                </c:pt>
                <c:pt idx="85">
                  <c:v>5.16323191489361</c:v>
                </c:pt>
                <c:pt idx="86">
                  <c:v>5.547157446808479</c:v>
                </c:pt>
                <c:pt idx="87">
                  <c:v>5.98035425531914</c:v>
                </c:pt>
                <c:pt idx="88">
                  <c:v>6.44433919338159</c:v>
                </c:pt>
                <c:pt idx="89">
                  <c:v>7.48917890382627</c:v>
                </c:pt>
                <c:pt idx="90">
                  <c:v>6.90397207859359</c:v>
                </c:pt>
                <c:pt idx="91">
                  <c:v>5.922137538779723</c:v>
                </c:pt>
                <c:pt idx="92">
                  <c:v>6.615155118924483</c:v>
                </c:pt>
                <c:pt idx="93">
                  <c:v>7.628083764219228</c:v>
                </c:pt>
                <c:pt idx="94">
                  <c:v>7.57179873417721</c:v>
                </c:pt>
                <c:pt idx="95">
                  <c:v>7.618371373307537</c:v>
                </c:pt>
                <c:pt idx="96">
                  <c:v>6.91650749464667</c:v>
                </c:pt>
                <c:pt idx="97">
                  <c:v>9.36160727728983</c:v>
                </c:pt>
                <c:pt idx="98">
                  <c:v>8.8298107549121</c:v>
                </c:pt>
                <c:pt idx="99">
                  <c:v>9.677901758014448</c:v>
                </c:pt>
                <c:pt idx="100">
                  <c:v>10.7178991999999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11075920"/>
        <c:axId val="-2004622832"/>
      </c:scatterChart>
      <c:valAx>
        <c:axId val="-2011075920"/>
        <c:scaling>
          <c:orientation val="minMax"/>
          <c:max val="100.0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 sz="2400" b="0">
                    <a:latin typeface="Times"/>
                    <a:cs typeface="Times"/>
                  </a:defRPr>
                </a:pPr>
                <a:r>
                  <a:rPr lang="en-US" sz="2400" b="0"/>
                  <a:t>Percentage of reordering (%)</a:t>
                </a:r>
              </a:p>
            </c:rich>
          </c:tx>
          <c:layout>
            <c:manualLayout>
              <c:xMode val="edge"/>
              <c:yMode val="edge"/>
              <c:x val="0.286914896603314"/>
              <c:y val="0.906364121097755"/>
            </c:manualLayout>
          </c:layout>
          <c:overlay val="0"/>
        </c:title>
        <c:numFmt formatCode="General" sourceLinked="1"/>
        <c:majorTickMark val="in"/>
        <c:minorTickMark val="in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004622832"/>
        <c:crossesAt val="0.0"/>
        <c:crossBetween val="midCat"/>
        <c:majorUnit val="10.0"/>
      </c:valAx>
      <c:valAx>
        <c:axId val="-2004622832"/>
        <c:scaling>
          <c:logBase val="10.0"/>
          <c:orientation val="minMax"/>
          <c:min val="0.001"/>
        </c:scaling>
        <c:delete val="0"/>
        <c:axPos val="l"/>
        <c:majorGridlines/>
        <c:title>
          <c:tx>
            <c:rich>
              <a:bodyPr lIns="2">
                <a:spAutoFit/>
              </a:bodyPr>
              <a:lstStyle/>
              <a:p>
                <a:pPr>
                  <a:defRPr sz="2400" b="0">
                    <a:latin typeface="Times"/>
                    <a:cs typeface="Times"/>
                  </a:defRPr>
                </a:pPr>
                <a:r>
                  <a:rPr lang="en-US" sz="2400" b="0" i="0" baseline="0">
                    <a:effectLst/>
                  </a:rPr>
                  <a:t>Runtime (sec) on log scale</a:t>
                </a:r>
                <a:endParaRPr lang="en-US" sz="2400" b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00800280812707989"/>
              <c:y val="0.0359857688283141"/>
            </c:manualLayout>
          </c:layout>
          <c:overlay val="0"/>
        </c:title>
        <c:numFmt formatCode="General" sourceLinked="1"/>
        <c:majorTickMark val="in"/>
        <c:minorTickMark val="in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011075920"/>
        <c:crossesAt val="1.0"/>
        <c:crossBetween val="midCat"/>
      </c:valAx>
      <c:spPr>
        <a:ln>
          <a:noFill/>
        </a:ln>
      </c:spPr>
    </c:plotArea>
    <c:plotVisOnly val="1"/>
    <c:dispBlanksAs val="gap"/>
    <c:showDLblsOverMax val="0"/>
  </c:chart>
  <c:spPr>
    <a:solidFill>
      <a:schemeClr val="bg1"/>
    </a:solidFill>
    <a:ln>
      <a:noFill/>
    </a:ln>
  </c:sp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Relationship Id="rId2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9D05CC-93A5-5043-BAB7-D51884B8D6CD}" type="datetimeFigureOut">
              <a:rPr lang="en-US" smtClean="0"/>
              <a:t>12/3/15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E93EAF-C87B-0D46-AF01-2009D0F3B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4390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3DBBF6-B8F4-414F-81C8-D015B751A0CE}" type="datetimeFigureOut">
              <a:rPr lang="en-US" smtClean="0"/>
              <a:t>12/3/15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0C38B-3D76-E849-BC17-6776017CC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121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C9943-4D8B-F94C-9C40-25C0080322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511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C9943-4D8B-F94C-9C40-25C00803225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7390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C9943-4D8B-F94C-9C40-25C00803225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7390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C9943-4D8B-F94C-9C40-25C00803225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3852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C9943-4D8B-F94C-9C40-25C00803225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0035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0C38B-3D76-E849-BC17-6776017CCAA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693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0C38B-3D76-E849-BC17-6776017CCAA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3089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0C38B-3D76-E849-BC17-6776017CCAA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2808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0C38B-3D76-E849-BC17-6776017CCAA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923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0C38B-3D76-E849-BC17-6776017CCAA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472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C9943-4D8B-F94C-9C40-25C00803225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294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C9943-4D8B-F94C-9C40-25C0080322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4915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C9943-4D8B-F94C-9C40-25C00803225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5462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C9943-4D8B-F94C-9C40-25C00803225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7390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0C38B-3D76-E849-BC17-6776017CCAA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8043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0C38B-3D76-E849-BC17-6776017CCAA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5610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C9943-4D8B-F94C-9C40-25C00803225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307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C9943-4D8B-F94C-9C40-25C00803225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7390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C9943-4D8B-F94C-9C40-25C00803225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0035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C9943-4D8B-F94C-9C40-25C00803225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675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C9943-4D8B-F94C-9C40-25C0080322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58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C9943-4D8B-F94C-9C40-25C00803225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969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C9943-4D8B-F94C-9C40-25C00803225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529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C9943-4D8B-F94C-9C40-25C00803225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4084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C9943-4D8B-F94C-9C40-25C00803225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66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C9943-4D8B-F94C-9C40-25C00803225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2945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12FE0-2B81-1341-B71A-D5E4D744FF79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7109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/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/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/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/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/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/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/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/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/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228600" y="270835"/>
            <a:ext cx="8686800" cy="6371825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1455" y="2787818"/>
            <a:ext cx="7823198" cy="172929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5638" y="4479841"/>
            <a:ext cx="7814811" cy="128072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68948" y="5736985"/>
            <a:ext cx="6685703" cy="370946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91095" y="5736985"/>
            <a:ext cx="1519766" cy="37094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A2FB5AFD-D735-4504-A039-ADEBB6448D55}" type="datetime4">
              <a:rPr lang="en-US" smtClean="0"/>
              <a:pPr/>
              <a:t>December 3,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AB5C8118-FB93-4E87-B380-0175F2FE2167}" type="datetime4">
              <a:rPr lang="en-US" smtClean="0"/>
              <a:pPr/>
              <a:t>December 3,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62CE1-0C5A-CA40-9FE0-7A8D38C8464B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12/3/15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7F1DA-5495-ED4A-8448-89C50BCD579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4983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2973F-C88E-4344-9516-4E986669582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12/3/15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7F1DA-5495-ED4A-8448-89C50BCD579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32659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32A5F-689A-1240-A9E1-C003C9BD09EA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12/3/15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7F1DA-5495-ED4A-8448-89C50BCD579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12409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6D24-38D6-6B4E-BF86-78EFA9A0D0F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12/3/15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7F1DA-5495-ED4A-8448-89C50BCD579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92740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5E97-6139-B04A-97D3-8BC261EC6622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12/3/15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7F1DA-5495-ED4A-8448-89C50BCD579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3660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C78BA-398E-A64C-B345-2A6C8261914A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12/3/15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7F1DA-5495-ED4A-8448-89C50BCD579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61204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F71D1-E72C-204B-A342-A2D88D4C7DC4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12/3/15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7F1DA-5495-ED4A-8448-89C50BCD579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47325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49CE2-9AE8-1C48-B7F9-F5A277AE4033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12/3/15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7F1DA-5495-ED4A-8448-89C50BCD579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8788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05A93482-8E69-40F7-BCAD-5662A6CADB27}" type="datetime4">
              <a:rPr lang="en-US" smtClean="0"/>
              <a:pPr/>
              <a:t>December 3,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D3020-7758-3B45-ACE7-2373A7E8D7D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12/3/15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7F1DA-5495-ED4A-8448-89C50BCD579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54482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8A280-EEDC-B74C-AFCD-FA53D233547A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12/3/15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7F1DA-5495-ED4A-8448-89C50BCD579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52832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EE491-1995-DF4A-BA8B-3506BCF587F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12/3/15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7F1DA-5495-ED4A-8448-89C50BCD579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4057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FBB7EAE1-CAAC-4AEF-919E-158692B1E55E}" type="datetime4">
              <a:rPr lang="en-US" smtClean="0"/>
              <a:pPr/>
              <a:t>December 3,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9525A706-D8F2-4D1A-855A-CADC92600C26}" type="datetime4">
              <a:rPr lang="en-US" smtClean="0"/>
              <a:pPr/>
              <a:t>December 3,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99B4F123-1704-49AC-9D15-C4B1462B8014}" type="datetime4">
              <a:rPr lang="en-US" smtClean="0"/>
              <a:pPr/>
              <a:t>December 3, 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E3127EC2-47FB-48A1-8644-C8A81DDAA119}" type="datetime4">
              <a:rPr lang="en-US" smtClean="0"/>
              <a:pPr/>
              <a:t>December 3,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AE3EC3ED-7435-49F9-84C8-03CCA2F8DEDB}" type="datetime4">
              <a:rPr lang="en-US" smtClean="0"/>
              <a:pPr/>
              <a:t>December 3,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/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/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/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/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/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/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/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/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3FC49BF1-FCD3-4395-8FF6-0047AF66228E}" type="datetime4">
              <a:rPr lang="en-US" smtClean="0"/>
              <a:pPr/>
              <a:t>December 3, 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/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/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/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/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/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/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/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CA861222-2C8B-4501-BE87-6797EC025925}" type="datetime4">
              <a:rPr lang="en-US" smtClean="0"/>
              <a:pPr/>
              <a:t>December 3,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/>
          <p:cNvSpPr/>
          <p:nvPr/>
        </p:nvSpPr>
        <p:spPr>
          <a:xfrm>
            <a:off x="0" y="3648"/>
            <a:ext cx="9144000" cy="685435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/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/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/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/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/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/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/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/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/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/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8389" y="6217286"/>
            <a:ext cx="545611" cy="545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/>
                </a:solidFill>
                <a:latin typeface="Arial"/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Arial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Arial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Arial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Arial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Arial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Arial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C7639ED-75E7-0848-94F4-A45A17B4E5EB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12/3/15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816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/>
                </a:solidFill>
              </a:defRPr>
            </a:lvl1pPr>
          </a:lstStyle>
          <a:p>
            <a:pPr defTabSz="457200"/>
            <a:fld id="{6FC7F1DA-5495-ED4A-8448-89C50BCD5794}" type="slidenum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1975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7.bin"/><Relationship Id="rId5" Type="http://schemas.openxmlformats.org/officeDocument/2006/relationships/package" Target="../embeddings/Microsoft_Word_Document7.docx"/><Relationship Id="rId6" Type="http://schemas.openxmlformats.org/officeDocument/2006/relationships/image" Target="../media/image8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8.bin"/><Relationship Id="rId5" Type="http://schemas.openxmlformats.org/officeDocument/2006/relationships/package" Target="../embeddings/Microsoft_Word_Document8.docx"/><Relationship Id="rId6" Type="http://schemas.openxmlformats.org/officeDocument/2006/relationships/image" Target="../media/image10.emf"/><Relationship Id="rId7" Type="http://schemas.openxmlformats.org/officeDocument/2006/relationships/oleObject" Target="../embeddings/oleObject9.bin"/><Relationship Id="rId8" Type="http://schemas.openxmlformats.org/officeDocument/2006/relationships/package" Target="../embeddings/Microsoft_Word_Document9.docx"/><Relationship Id="rId9" Type="http://schemas.openxmlformats.org/officeDocument/2006/relationships/image" Target="../media/image11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oleObject10.bin"/><Relationship Id="rId5" Type="http://schemas.openxmlformats.org/officeDocument/2006/relationships/package" Target="../embeddings/Microsoft_Word_Document10.docx"/><Relationship Id="rId6" Type="http://schemas.openxmlformats.org/officeDocument/2006/relationships/image" Target="../media/image12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oleObject" Target="../embeddings/oleObject11.bin"/><Relationship Id="rId5" Type="http://schemas.openxmlformats.org/officeDocument/2006/relationships/package" Target="../embeddings/Microsoft_Word_Document11.docx"/><Relationship Id="rId6" Type="http://schemas.openxmlformats.org/officeDocument/2006/relationships/image" Target="../media/image14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package" Target="../embeddings/Microsoft_Word_Document3.docx"/><Relationship Id="rId12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1.bin"/><Relationship Id="rId5" Type="http://schemas.openxmlformats.org/officeDocument/2006/relationships/package" Target="../embeddings/Microsoft_Word_Document1.docx"/><Relationship Id="rId6" Type="http://schemas.openxmlformats.org/officeDocument/2006/relationships/image" Target="../media/image2.emf"/><Relationship Id="rId7" Type="http://schemas.openxmlformats.org/officeDocument/2006/relationships/oleObject" Target="../embeddings/oleObject2.bin"/><Relationship Id="rId8" Type="http://schemas.openxmlformats.org/officeDocument/2006/relationships/package" Target="../embeddings/Microsoft_Word_Document2.docx"/><Relationship Id="rId9" Type="http://schemas.openxmlformats.org/officeDocument/2006/relationships/image" Target="../media/image3.emf"/><Relationship Id="rId10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4.bin"/><Relationship Id="rId5" Type="http://schemas.openxmlformats.org/officeDocument/2006/relationships/package" Target="../embeddings/Microsoft_Word_Document4.docx"/><Relationship Id="rId6" Type="http://schemas.openxmlformats.org/officeDocument/2006/relationships/image" Target="../media/image5.emf"/><Relationship Id="rId7" Type="http://schemas.openxmlformats.org/officeDocument/2006/relationships/oleObject" Target="../embeddings/oleObject5.bin"/><Relationship Id="rId8" Type="http://schemas.openxmlformats.org/officeDocument/2006/relationships/package" Target="../embeddings/Microsoft_Word_Document5.docx"/><Relationship Id="rId9" Type="http://schemas.openxmlformats.org/officeDocument/2006/relationships/image" Target="../media/image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6.bin"/><Relationship Id="rId5" Type="http://schemas.openxmlformats.org/officeDocument/2006/relationships/package" Target="../embeddings/Microsoft_Word_Document6.docx"/><Relationship Id="rId6" Type="http://schemas.openxmlformats.org/officeDocument/2006/relationships/image" Target="../media/image7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310" y="1284204"/>
            <a:ext cx="8434029" cy="158385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latin typeface="+mj-lt"/>
              </a:rPr>
              <a:t>REALISTIC PACKET REORDERING</a:t>
            </a:r>
            <a:r>
              <a:rPr lang="en-US" sz="2800" dirty="0">
                <a:latin typeface="+mj-lt"/>
              </a:rPr>
              <a:t/>
            </a:r>
            <a:br>
              <a:rPr lang="en-US" sz="2800" dirty="0">
                <a:latin typeface="+mj-lt"/>
              </a:rPr>
            </a:br>
            <a:r>
              <a:rPr lang="en-US" sz="2800" dirty="0" smtClean="0">
                <a:latin typeface="+mj-lt"/>
              </a:rPr>
              <a:t>FOR NETWORK EMULATION AND SIMULATION</a:t>
            </a:r>
            <a:endParaRPr lang="en-US" sz="2800" dirty="0"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06705" y="4544165"/>
            <a:ext cx="3309803" cy="795915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Aisha Syed, Robert Ricci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University of Utah</a:t>
            </a:r>
            <a:endParaRPr lang="en-US" sz="2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58671" y="6259286"/>
            <a:ext cx="485329" cy="551521"/>
          </a:xfrm>
        </p:spPr>
        <p:txBody>
          <a:bodyPr/>
          <a:lstStyle/>
          <a:p>
            <a:fld id="{6FC7F1DA-5495-ED4A-8448-89C50BCD5794}" type="slidenum">
              <a:rPr lang="en-US" smtClean="0">
                <a:solidFill>
                  <a:schemeClr val="bg1"/>
                </a:solidFill>
              </a:rPr>
              <a:t>1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8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7F1DA-5495-ED4A-8448-89C50BCD5794}" type="slidenum">
              <a:rPr lang="en-US" smtClean="0"/>
              <a:t>10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5124" y="798286"/>
            <a:ext cx="7654268" cy="7982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Evaluation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00332" y="1850572"/>
            <a:ext cx="8215274" cy="39820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25780" indent="-457200">
              <a:buFont typeface="+mj-lt"/>
              <a:buAutoNum type="arabicPeriod"/>
            </a:pPr>
            <a:r>
              <a:rPr lang="en-US" dirty="0" smtClean="0">
                <a:latin typeface="Arial"/>
              </a:rPr>
              <a:t>Real Internet traces from the literature</a:t>
            </a:r>
          </a:p>
          <a:p>
            <a:pPr lvl="2"/>
            <a:r>
              <a:rPr lang="en-US" dirty="0" smtClean="0">
                <a:latin typeface="Arial"/>
              </a:rPr>
              <a:t>Algorithm correctness, and performance on real traces</a:t>
            </a:r>
          </a:p>
          <a:p>
            <a:pPr lvl="2"/>
            <a:endParaRPr lang="en-US" dirty="0">
              <a:latin typeface="Arial"/>
            </a:endParaRPr>
          </a:p>
          <a:p>
            <a:pPr marL="525780" indent="-457200">
              <a:buFont typeface="+mj-lt"/>
              <a:buAutoNum type="arabicPeriod"/>
            </a:pPr>
            <a:r>
              <a:rPr lang="en-US" dirty="0" smtClean="0">
                <a:latin typeface="Arial"/>
              </a:rPr>
              <a:t>Synthetic traces</a:t>
            </a:r>
          </a:p>
          <a:p>
            <a:pPr lvl="2"/>
            <a:r>
              <a:rPr lang="en-US" dirty="0" smtClean="0">
                <a:latin typeface="Arial"/>
              </a:rPr>
              <a:t>Algorithm scalability with </a:t>
            </a:r>
            <a:r>
              <a:rPr lang="en-US" dirty="0">
                <a:latin typeface="Arial"/>
              </a:rPr>
              <a:t>respect to amount of </a:t>
            </a:r>
            <a:r>
              <a:rPr lang="en-US" dirty="0" smtClean="0">
                <a:latin typeface="Arial"/>
              </a:rPr>
              <a:t>reordering</a:t>
            </a:r>
          </a:p>
          <a:p>
            <a:pPr lvl="2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Algorithm scalability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with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respect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to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number of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packets</a:t>
            </a:r>
          </a:p>
          <a:p>
            <a:pPr lvl="2"/>
            <a:endParaRPr lang="en-US" dirty="0" smtClean="0">
              <a:latin typeface="Arial"/>
            </a:endParaRPr>
          </a:p>
          <a:p>
            <a:pPr marL="525780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Datapath evaluation</a:t>
            </a:r>
          </a:p>
          <a:p>
            <a:pPr lvl="2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Evaluated our Dummynet extension to see if it was causing any unnecessary overhead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184076" y="57054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-1932803" y="198769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4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885426"/>
              </p:ext>
            </p:extLst>
          </p:nvPr>
        </p:nvGraphicFramePr>
        <p:xfrm>
          <a:off x="-472935" y="2219318"/>
          <a:ext cx="10119025" cy="4543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81" name="Document" r:id="rId5" imgW="5626100" imgH="2527300" progId="Word.Document.12">
                  <p:embed/>
                </p:oleObj>
              </mc:Choice>
              <mc:Fallback>
                <p:oleObj name="Document" r:id="rId5" imgW="5626100" imgH="2527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>
                        <a:alphaModFix/>
                      </a:blip>
                      <a:stretch>
                        <a:fillRect/>
                      </a:stretch>
                    </p:blipFill>
                    <p:spPr>
                      <a:xfrm>
                        <a:off x="-472935" y="2219318"/>
                        <a:ext cx="10119025" cy="45436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7F1DA-5495-ED4A-8448-89C50BCD5794}" type="slidenum">
              <a:rPr lang="en-US" smtClean="0"/>
              <a:t>11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93277" y="1155774"/>
            <a:ext cx="8205111" cy="17386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/>
            <a:r>
              <a:rPr lang="en-US" dirty="0">
                <a:cs typeface="Arial"/>
              </a:rPr>
              <a:t>145 hours of TCP traffic consisting of long-lived connections from Colorado to 6 destinations around </a:t>
            </a:r>
            <a:r>
              <a:rPr lang="en-US" dirty="0" smtClean="0">
                <a:cs typeface="Arial"/>
              </a:rPr>
              <a:t>the world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93278" y="238021"/>
            <a:ext cx="7288090" cy="7982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1. Real traces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54713" y="2171733"/>
            <a:ext cx="7788451" cy="2116530"/>
          </a:xfrm>
          <a:prstGeom prst="rect">
            <a:avLst/>
          </a:prstGeom>
          <a:solidFill>
            <a:srgbClr val="EEECE1"/>
          </a:solid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l">
              <a:rot lat="0" lon="0" rev="20400000"/>
            </a:lightRig>
          </a:scene3d>
          <a:sp3d>
            <a:bevelT/>
          </a:sp3d>
        </p:spPr>
        <p:txBody>
          <a:bodyPr rtlCol="0" anchor="ctr"/>
          <a:lstStyle/>
          <a:p>
            <a:pPr algn="ctr"/>
            <a:r>
              <a:rPr lang="en-US" sz="2800" dirty="0" smtClean="0">
                <a:latin typeface="Arial"/>
                <a:cs typeface="Arial"/>
              </a:rPr>
              <a:t>Algorithm </a:t>
            </a:r>
            <a:r>
              <a:rPr lang="en-US" sz="2800" dirty="0">
                <a:latin typeface="Arial"/>
                <a:cs typeface="Arial"/>
              </a:rPr>
              <a:t>worked correctly</a:t>
            </a:r>
          </a:p>
          <a:p>
            <a:pPr marL="800100" lvl="1" indent="-342900" algn="ctr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Got EXACTLY the same RD</a:t>
            </a:r>
          </a:p>
        </p:txBody>
      </p:sp>
    </p:spTree>
    <p:extLst>
      <p:ext uri="{BB962C8B-B14F-4D97-AF65-F5344CB8AC3E}">
        <p14:creationId xmlns:p14="http://schemas.microsoft.com/office/powerpoint/2010/main" val="63738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598714" y="1284768"/>
            <a:ext cx="7908682" cy="944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Arial"/>
                <a:cs typeface="Arial"/>
              </a:rPr>
              <a:t>Effect of amount of reordering on algorithm runtime</a:t>
            </a:r>
          </a:p>
          <a:p>
            <a:r>
              <a:rPr lang="en-US" sz="2000" dirty="0">
                <a:latin typeface="Arial"/>
                <a:cs typeface="Arial"/>
              </a:rPr>
              <a:t>Number of packets kept </a:t>
            </a:r>
            <a:r>
              <a:rPr lang="en-US" sz="2000" dirty="0" smtClean="0">
                <a:latin typeface="Arial"/>
                <a:cs typeface="Arial"/>
              </a:rPr>
              <a:t>constant (1K)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7F1DA-5495-ED4A-8448-89C50BCD5794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8396822"/>
              </p:ext>
            </p:extLst>
          </p:nvPr>
        </p:nvGraphicFramePr>
        <p:xfrm>
          <a:off x="598714" y="2285381"/>
          <a:ext cx="7908474" cy="4442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2140703" y="2495467"/>
            <a:ext cx="2927289" cy="3265313"/>
            <a:chOff x="2140703" y="2087281"/>
            <a:chExt cx="2927289" cy="3265313"/>
          </a:xfrm>
        </p:grpSpPr>
        <p:grpSp>
          <p:nvGrpSpPr>
            <p:cNvPr id="2" name="Group 1"/>
            <p:cNvGrpSpPr/>
            <p:nvPr/>
          </p:nvGrpSpPr>
          <p:grpSpPr>
            <a:xfrm>
              <a:off x="2140703" y="2087281"/>
              <a:ext cx="84473" cy="3265313"/>
              <a:chOff x="6238304" y="288214"/>
              <a:chExt cx="84473" cy="3265313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6238304" y="288214"/>
                <a:ext cx="0" cy="3214515"/>
              </a:xfrm>
              <a:prstGeom prst="line">
                <a:avLst/>
              </a:prstGeom>
              <a:ln w="22225" cmpd="sng">
                <a:solidFill>
                  <a:srgbClr val="FF0000"/>
                </a:solidFill>
                <a:prstDash val="solid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H="1">
                <a:off x="6302144" y="288214"/>
                <a:ext cx="20633" cy="3247397"/>
              </a:xfrm>
              <a:prstGeom prst="line">
                <a:avLst/>
              </a:prstGeom>
              <a:ln w="19050" cmpd="sng">
                <a:solidFill>
                  <a:srgbClr val="FF0000"/>
                </a:solidFill>
                <a:prstDash val="sysDot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6285346" y="288214"/>
                <a:ext cx="1" cy="3265313"/>
              </a:xfrm>
              <a:prstGeom prst="line">
                <a:avLst/>
              </a:prstGeom>
              <a:ln w="19050" cmpd="sng">
                <a:solidFill>
                  <a:srgbClr val="FF0000"/>
                </a:solidFill>
                <a:prstDash val="sysDot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/>
            <p:cNvGrpSpPr/>
            <p:nvPr/>
          </p:nvGrpSpPr>
          <p:grpSpPr>
            <a:xfrm>
              <a:off x="2930203" y="2311409"/>
              <a:ext cx="543282" cy="177147"/>
              <a:chOff x="-2176416" y="25968"/>
              <a:chExt cx="551930" cy="99882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 flipH="1">
                <a:off x="-2176416" y="25968"/>
                <a:ext cx="547036" cy="0"/>
              </a:xfrm>
              <a:prstGeom prst="line">
                <a:avLst/>
              </a:prstGeom>
              <a:ln w="22225" cmpd="sng">
                <a:solidFill>
                  <a:srgbClr val="FF0000"/>
                </a:solidFill>
                <a:prstDash val="sysDash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5400000">
                <a:off x="-1886503" y="-180610"/>
                <a:ext cx="0" cy="524034"/>
              </a:xfrm>
              <a:prstGeom prst="line">
                <a:avLst/>
              </a:prstGeom>
              <a:ln w="22225" cmpd="sng">
                <a:solidFill>
                  <a:srgbClr val="FF0000"/>
                </a:solidFill>
                <a:prstDash val="solid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>
                <a:off x="-1890433" y="-138135"/>
                <a:ext cx="0" cy="527969"/>
              </a:xfrm>
              <a:prstGeom prst="line">
                <a:avLst/>
              </a:prstGeom>
              <a:ln w="19050" cmpd="sng">
                <a:solidFill>
                  <a:srgbClr val="FF0000"/>
                </a:solidFill>
                <a:prstDash val="sysDot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/>
            <p:cNvSpPr txBox="1"/>
            <p:nvPr/>
          </p:nvSpPr>
          <p:spPr>
            <a:xfrm>
              <a:off x="3473485" y="2203496"/>
              <a:ext cx="1594507" cy="72677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dirty="0">
                  <a:latin typeface="Arial"/>
                  <a:cs typeface="Arial"/>
                </a:rPr>
                <a:t>Real</a:t>
              </a:r>
              <a:r>
                <a:rPr lang="en-US" sz="1800" baseline="0" dirty="0">
                  <a:latin typeface="Arial"/>
                  <a:cs typeface="Arial"/>
                </a:rPr>
                <a:t> t</a:t>
              </a:r>
              <a:r>
                <a:rPr lang="en-US" sz="1800" dirty="0">
                  <a:latin typeface="Arial"/>
                  <a:cs typeface="Arial"/>
                </a:rPr>
                <a:t>races</a:t>
              </a:r>
            </a:p>
          </p:txBody>
        </p:sp>
      </p:grpSp>
      <p:sp>
        <p:nvSpPr>
          <p:cNvPr id="25" name="Title 1"/>
          <p:cNvSpPr txBox="1">
            <a:spLocks/>
          </p:cNvSpPr>
          <p:nvPr/>
        </p:nvSpPr>
        <p:spPr>
          <a:xfrm>
            <a:off x="707572" y="247963"/>
            <a:ext cx="7288090" cy="7982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2. Synthetic traces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1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7F1DA-5495-ED4A-8448-89C50BCD5794}" type="slidenum">
              <a:rPr lang="en-US" smtClean="0"/>
              <a:t>13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42483" y="1796143"/>
            <a:ext cx="8082369" cy="4850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</a:t>
            </a:r>
            <a:r>
              <a:rPr lang="en-US" dirty="0" smtClean="0"/>
              <a:t>ontributions</a:t>
            </a:r>
            <a:endParaRPr lang="en-US" dirty="0"/>
          </a:p>
          <a:p>
            <a:pPr lvl="1"/>
            <a:r>
              <a:rPr lang="en-US" dirty="0" smtClean="0"/>
              <a:t>RD sequence regeneration algorithm</a:t>
            </a:r>
          </a:p>
          <a:p>
            <a:pPr lvl="1"/>
            <a:r>
              <a:rPr lang="en-US" dirty="0" smtClean="0"/>
              <a:t>Reordering support added in Dummynet</a:t>
            </a:r>
          </a:p>
          <a:p>
            <a:r>
              <a:rPr lang="en-US" dirty="0" smtClean="0"/>
              <a:t>Evaluated algorithm correctness and scalability, and Dummynet extension for any unnecessary overhead</a:t>
            </a:r>
          </a:p>
          <a:p>
            <a:pPr lvl="1"/>
            <a:r>
              <a:rPr lang="en-US" dirty="0" smtClean="0"/>
              <a:t>Works correctly and fast enough for realistic traces</a:t>
            </a:r>
          </a:p>
          <a:p>
            <a:pPr lvl="1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75902" y="828093"/>
            <a:ext cx="7024744" cy="65962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j-lt"/>
              </a:rPr>
              <a:t>Conclusion</a:t>
            </a:r>
            <a:endParaRPr lang="en-US" dirty="0">
              <a:latin typeface="+mj-l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48257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Thank You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7584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2458340"/>
            <a:ext cx="7024744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Thank You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69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7F1DA-5495-ED4A-8448-89C50BCD5794}" type="slidenum">
              <a:rPr lang="en-US" smtClean="0"/>
              <a:t>15</a:t>
            </a:fld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98714" y="876582"/>
            <a:ext cx="7920055" cy="1233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Arial"/>
                <a:cs typeface="Arial"/>
              </a:rPr>
              <a:t>Effect </a:t>
            </a:r>
            <a:r>
              <a:rPr lang="en-US" sz="2000" dirty="0">
                <a:latin typeface="Arial"/>
                <a:cs typeface="Arial"/>
              </a:rPr>
              <a:t>of number of packets on </a:t>
            </a:r>
            <a:r>
              <a:rPr lang="en-US" sz="2000" dirty="0" smtClean="0">
                <a:latin typeface="Arial"/>
                <a:cs typeface="Arial"/>
              </a:rPr>
              <a:t>algorithm runtime </a:t>
            </a:r>
            <a:endParaRPr lang="en-US" sz="2000" dirty="0">
              <a:latin typeface="Arial"/>
              <a:cs typeface="Arial"/>
            </a:endParaRPr>
          </a:p>
          <a:p>
            <a:r>
              <a:rPr lang="en-US" sz="2000" dirty="0">
                <a:latin typeface="Arial"/>
                <a:cs typeface="Arial"/>
              </a:rPr>
              <a:t>Amount of reordering kept </a:t>
            </a:r>
            <a:r>
              <a:rPr lang="en-US" sz="2000" dirty="0" smtClean="0">
                <a:latin typeface="Arial"/>
                <a:cs typeface="Arial"/>
              </a:rPr>
              <a:t>constant to RD seen on real trace</a:t>
            </a:r>
            <a:endParaRPr lang="en-US" sz="2000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998" y="1822824"/>
            <a:ext cx="8111139" cy="467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59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71075" y="116751"/>
            <a:ext cx="1886651" cy="478863"/>
          </a:xfrm>
        </p:spPr>
        <p:txBody>
          <a:bodyPr/>
          <a:lstStyle/>
          <a:p>
            <a:fld id="{6FC7F1DA-5495-ED4A-8448-89C50BCD5794}" type="slidenum">
              <a:rPr lang="en-US" smtClean="0">
                <a:solidFill>
                  <a:schemeClr val="bg1"/>
                </a:solidFill>
              </a:rPr>
              <a:t>16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415133" y="4773039"/>
            <a:ext cx="2174139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>
              <a:latin typeface="Arial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066820" y="5117648"/>
            <a:ext cx="1571922" cy="347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/>
              </a:rPr>
              <a:t>3 </a:t>
            </a:r>
            <a:r>
              <a:rPr lang="en-US" sz="1600" dirty="0">
                <a:latin typeface="Arial"/>
              </a:rPr>
              <a:t>2</a:t>
            </a:r>
            <a:r>
              <a:rPr lang="en-US" sz="1600" dirty="0" smtClean="0">
                <a:latin typeface="Arial"/>
              </a:rPr>
              <a:t> 1 6 5 4 …</a:t>
            </a:r>
            <a:endParaRPr lang="en-US" sz="1600" dirty="0">
              <a:latin typeface="Arial"/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5927573" y="5111594"/>
            <a:ext cx="166169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354211" y="4234019"/>
            <a:ext cx="2586683" cy="1807350"/>
          </a:xfrm>
          <a:prstGeom prst="rect">
            <a:avLst/>
          </a:prstGeom>
          <a:noFill/>
          <a:ln w="19050">
            <a:solidFill>
              <a:srgbClr val="00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n>
                <a:solidFill>
                  <a:srgbClr val="000000"/>
                </a:solidFill>
              </a:ln>
              <a:noFill/>
              <a:latin typeface="Arial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492738" y="4358060"/>
            <a:ext cx="2293095" cy="690352"/>
            <a:chOff x="1237345" y="237708"/>
            <a:chExt cx="2189163" cy="689870"/>
          </a:xfrm>
        </p:grpSpPr>
        <p:sp>
          <p:nvSpPr>
            <p:cNvPr id="8" name="Rectangle 7"/>
            <p:cNvSpPr/>
            <p:nvPr/>
          </p:nvSpPr>
          <p:spPr>
            <a:xfrm>
              <a:off x="1237345" y="237708"/>
              <a:ext cx="2189163" cy="689870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n>
                  <a:solidFill>
                    <a:srgbClr val="000000"/>
                  </a:solidFill>
                </a:ln>
                <a:noFill/>
                <a:latin typeface="Arial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69681" y="238829"/>
              <a:ext cx="1734343" cy="645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rial"/>
                </a:rPr>
                <a:t>Reordering </a:t>
              </a:r>
            </a:p>
            <a:p>
              <a:pPr algn="ctr"/>
              <a:r>
                <a:rPr lang="en-US" dirty="0" smtClean="0">
                  <a:latin typeface="Arial"/>
                </a:rPr>
                <a:t>extension</a:t>
              </a:r>
              <a:endParaRPr lang="en-US" dirty="0">
                <a:latin typeface="Arial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475888" y="5213567"/>
            <a:ext cx="2293095" cy="652625"/>
            <a:chOff x="1221259" y="1092618"/>
            <a:chExt cx="2189163" cy="652169"/>
          </a:xfrm>
        </p:grpSpPr>
        <p:sp>
          <p:nvSpPr>
            <p:cNvPr id="11" name="Rectangle 10"/>
            <p:cNvSpPr/>
            <p:nvPr/>
          </p:nvSpPr>
          <p:spPr>
            <a:xfrm>
              <a:off x="1221259" y="1092618"/>
              <a:ext cx="2189163" cy="652169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n>
                  <a:solidFill>
                    <a:srgbClr val="000000"/>
                  </a:solidFill>
                </a:ln>
                <a:noFill/>
                <a:latin typeface="Arial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58603" y="1115810"/>
              <a:ext cx="2151819" cy="6151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>
                  <a:latin typeface="Arial"/>
                </a:rPr>
                <a:t>Delay/bandwidth/loss </a:t>
              </a:r>
            </a:p>
            <a:p>
              <a:r>
                <a:rPr lang="en-US" sz="1700" dirty="0">
                  <a:latin typeface="Arial"/>
                </a:rPr>
                <a:t> </a:t>
              </a:r>
              <a:r>
                <a:rPr lang="en-US" sz="1700" dirty="0" smtClean="0">
                  <a:latin typeface="Arial"/>
                </a:rPr>
                <a:t>         emulation</a:t>
              </a:r>
              <a:endParaRPr lang="en-US" sz="1700" dirty="0">
                <a:latin typeface="Arial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999935" y="6025333"/>
            <a:ext cx="1424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/>
              </a:rPr>
              <a:t>Dummynet</a:t>
            </a:r>
            <a:endParaRPr lang="en-US" sz="2000" dirty="0">
              <a:latin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608934" y="4729539"/>
            <a:ext cx="779832" cy="780786"/>
            <a:chOff x="8121325" y="4895841"/>
            <a:chExt cx="550635" cy="595337"/>
          </a:xfrm>
        </p:grpSpPr>
        <p:sp>
          <p:nvSpPr>
            <p:cNvPr id="20" name="TextBox 19"/>
            <p:cNvSpPr txBox="1"/>
            <p:nvPr/>
          </p:nvSpPr>
          <p:spPr>
            <a:xfrm>
              <a:off x="8271750" y="5048631"/>
              <a:ext cx="295567" cy="3050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Arial"/>
                </a:rPr>
                <a:t>D</a:t>
              </a:r>
              <a:endParaRPr lang="en-US" sz="2000" dirty="0">
                <a:latin typeface="Arial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121325" y="4895841"/>
              <a:ext cx="550635" cy="595337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n>
                  <a:solidFill>
                    <a:srgbClr val="000000"/>
                  </a:solidFill>
                </a:ln>
                <a:noFill/>
                <a:latin typeface="Arial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910812" y="2173491"/>
            <a:ext cx="896048" cy="999559"/>
            <a:chOff x="4007160" y="2593315"/>
            <a:chExt cx="1296313" cy="1472896"/>
          </a:xfrm>
          <a:solidFill>
            <a:srgbClr val="FFFEC4"/>
          </a:solidFill>
        </p:grpSpPr>
        <p:sp>
          <p:nvSpPr>
            <p:cNvPr id="22" name="Rectangle 21"/>
            <p:cNvSpPr/>
            <p:nvPr/>
          </p:nvSpPr>
          <p:spPr>
            <a:xfrm>
              <a:off x="4007160" y="2653878"/>
              <a:ext cx="1184595" cy="1412333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n>
                  <a:solidFill>
                    <a:srgbClr val="000000"/>
                  </a:solidFill>
                </a:ln>
                <a:noFill/>
                <a:latin typeface="Times New Roman"/>
                <a:cs typeface="Times New Roman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083756" y="2593315"/>
              <a:ext cx="1219717" cy="1386018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n>
                  <a:solidFill>
                    <a:srgbClr val="000000"/>
                  </a:solidFill>
                </a:ln>
                <a:solidFill>
                  <a:schemeClr val="tx2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150356" y="2692989"/>
              <a:ext cx="1104146" cy="9748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Arial"/>
                  <a:cs typeface="Arial"/>
                </a:rPr>
                <a:t>Other</a:t>
              </a:r>
            </a:p>
            <a:p>
              <a:pPr algn="ctr"/>
              <a:r>
                <a:rPr lang="en-US" sz="1600" dirty="0" smtClean="0">
                  <a:latin typeface="Arial"/>
                  <a:cs typeface="Arial"/>
                </a:rPr>
                <a:t>optional</a:t>
              </a:r>
            </a:p>
            <a:p>
              <a:pPr algn="ctr"/>
              <a:r>
                <a:rPr lang="en-US" sz="1600" dirty="0">
                  <a:latin typeface="Arial"/>
                  <a:cs typeface="Arial"/>
                </a:rPr>
                <a:t>c</a:t>
              </a:r>
              <a:r>
                <a:rPr lang="en-US" sz="1600" dirty="0" smtClean="0">
                  <a:latin typeface="Arial"/>
                  <a:cs typeface="Arial"/>
                </a:rPr>
                <a:t>onfig.</a:t>
              </a:r>
            </a:p>
          </p:txBody>
        </p:sp>
      </p:grpSp>
      <p:cxnSp>
        <p:nvCxnSpPr>
          <p:cNvPr id="46" name="Straight Arrow Connector 45"/>
          <p:cNvCxnSpPr/>
          <p:nvPr/>
        </p:nvCxnSpPr>
        <p:spPr>
          <a:xfrm>
            <a:off x="4611384" y="3151279"/>
            <a:ext cx="6175" cy="105158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5552786" y="3185818"/>
            <a:ext cx="1827122" cy="10321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774146" y="4729544"/>
            <a:ext cx="779800" cy="780787"/>
            <a:chOff x="1482840" y="4923197"/>
            <a:chExt cx="550619" cy="595337"/>
          </a:xfrm>
        </p:grpSpPr>
        <p:sp>
          <p:nvSpPr>
            <p:cNvPr id="19" name="TextBox 18"/>
            <p:cNvSpPr txBox="1"/>
            <p:nvPr/>
          </p:nvSpPr>
          <p:spPr>
            <a:xfrm>
              <a:off x="1649015" y="5082732"/>
              <a:ext cx="251184" cy="3050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Arial"/>
                </a:rPr>
                <a:t>S</a:t>
              </a:r>
              <a:endParaRPr lang="en-US" dirty="0">
                <a:latin typeface="Arial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482840" y="4923197"/>
              <a:ext cx="550619" cy="595337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n>
                  <a:solidFill>
                    <a:srgbClr val="000000"/>
                  </a:solidFill>
                </a:ln>
                <a:noFill/>
                <a:latin typeface="Arial"/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1343261" y="4782418"/>
            <a:ext cx="21138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>
              <a:latin typeface="Arial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753953" y="5127028"/>
            <a:ext cx="14515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/>
              </a:rPr>
              <a:t>1 2 3 4 5 6 …</a:t>
            </a:r>
            <a:endParaRPr lang="en-US" sz="1600" dirty="0">
              <a:latin typeface="Arial"/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1553946" y="5132558"/>
            <a:ext cx="176113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5" name="Group 54"/>
          <p:cNvGrpSpPr/>
          <p:nvPr/>
        </p:nvGrpSpPr>
        <p:grpSpPr>
          <a:xfrm>
            <a:off x="809628" y="2129160"/>
            <a:ext cx="4480798" cy="1020969"/>
            <a:chOff x="657228" y="1743923"/>
            <a:chExt cx="4480798" cy="1020969"/>
          </a:xfrm>
        </p:grpSpPr>
        <p:grpSp>
          <p:nvGrpSpPr>
            <p:cNvPr id="57" name="Group 56"/>
            <p:cNvGrpSpPr/>
            <p:nvPr/>
          </p:nvGrpSpPr>
          <p:grpSpPr>
            <a:xfrm>
              <a:off x="1948041" y="1936104"/>
              <a:ext cx="1829677" cy="707120"/>
              <a:chOff x="832558" y="2590267"/>
              <a:chExt cx="1827307" cy="630851"/>
            </a:xfrm>
          </p:grpSpPr>
          <p:sp>
            <p:nvSpPr>
              <p:cNvPr id="70" name="Rectangle 69"/>
              <p:cNvSpPr/>
              <p:nvPr/>
            </p:nvSpPr>
            <p:spPr>
              <a:xfrm>
                <a:off x="832558" y="2593315"/>
                <a:ext cx="1778040" cy="606823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n>
                    <a:solidFill>
                      <a:srgbClr val="000000"/>
                    </a:solidFill>
                  </a:ln>
                  <a:noFill/>
                  <a:latin typeface="Arial"/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834227" y="2590267"/>
                <a:ext cx="1825638" cy="6308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Arial"/>
                  </a:rPr>
                  <a:t>Sequence Regen. </a:t>
                </a:r>
              </a:p>
              <a:p>
                <a:r>
                  <a:rPr lang="en-US" sz="1600" dirty="0" smtClean="0">
                    <a:latin typeface="Arial"/>
                  </a:rPr>
                  <a:t>       Algorithm</a:t>
                </a:r>
                <a:endParaRPr lang="en-US" sz="1600" dirty="0">
                  <a:latin typeface="Arial"/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4127332" y="1770786"/>
              <a:ext cx="1010694" cy="987552"/>
              <a:chOff x="3985689" y="2593315"/>
              <a:chExt cx="1438377" cy="1481040"/>
            </a:xfrm>
            <a:solidFill>
              <a:srgbClr val="FFFEC4"/>
            </a:solidFill>
          </p:grpSpPr>
          <p:sp>
            <p:nvSpPr>
              <p:cNvPr id="67" name="Rectangle 66"/>
              <p:cNvSpPr/>
              <p:nvPr/>
            </p:nvSpPr>
            <p:spPr>
              <a:xfrm>
                <a:off x="4007160" y="2703161"/>
                <a:ext cx="1184595" cy="1371194"/>
              </a:xfrm>
              <a:prstGeom prst="rect">
                <a:avLst/>
              </a:prstGeom>
              <a:grpFill/>
              <a:ln>
                <a:solidFill>
                  <a:srgbClr val="00000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n>
                    <a:solidFill>
                      <a:srgbClr val="000000"/>
                    </a:solidFill>
                  </a:ln>
                  <a:noFill/>
                  <a:latin typeface="Arial"/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4083756" y="2593315"/>
                <a:ext cx="1219717" cy="1386018"/>
              </a:xfrm>
              <a:prstGeom prst="rect">
                <a:avLst/>
              </a:prstGeom>
              <a:grpFill/>
              <a:ln>
                <a:solidFill>
                  <a:srgbClr val="00000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n>
                    <a:solidFill>
                      <a:srgbClr val="000000"/>
                    </a:solidFill>
                  </a:ln>
                  <a:solidFill>
                    <a:schemeClr val="tx2"/>
                  </a:solidFill>
                  <a:latin typeface="Arial"/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3985689" y="2914518"/>
                <a:ext cx="1438377" cy="7105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latin typeface="Arial"/>
                    <a:cs typeface="Arial"/>
                  </a:rPr>
                  <a:t>Reorder</a:t>
                </a:r>
              </a:p>
              <a:p>
                <a:pPr algn="ctr"/>
                <a:r>
                  <a:rPr lang="en-US" sz="1600" dirty="0" smtClean="0">
                    <a:latin typeface="Arial"/>
                    <a:cs typeface="Arial"/>
                  </a:rPr>
                  <a:t>config</a:t>
                </a:r>
                <a:r>
                  <a:rPr lang="en-US" sz="1600" dirty="0">
                    <a:latin typeface="Arial"/>
                    <a:cs typeface="Arial"/>
                  </a:rPr>
                  <a:t>.</a:t>
                </a:r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657228" y="1743923"/>
              <a:ext cx="889176" cy="1020969"/>
              <a:chOff x="4007160" y="2593315"/>
              <a:chExt cx="1296313" cy="1472896"/>
            </a:xfrm>
            <a:solidFill>
              <a:srgbClr val="FFFEC4"/>
            </a:solidFill>
          </p:grpSpPr>
          <p:sp>
            <p:nvSpPr>
              <p:cNvPr id="64" name="Rectangle 63"/>
              <p:cNvSpPr/>
              <p:nvPr/>
            </p:nvSpPr>
            <p:spPr>
              <a:xfrm>
                <a:off x="4007160" y="2653878"/>
                <a:ext cx="1184595" cy="1412333"/>
              </a:xfrm>
              <a:prstGeom prst="rect">
                <a:avLst/>
              </a:prstGeom>
              <a:grpFill/>
              <a:ln>
                <a:solidFill>
                  <a:srgbClr val="00000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n>
                    <a:solidFill>
                      <a:srgbClr val="000000"/>
                    </a:solidFill>
                  </a:ln>
                  <a:noFill/>
                  <a:latin typeface="Times New Roman"/>
                  <a:cs typeface="Times New Roman"/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4083756" y="2593315"/>
                <a:ext cx="1219717" cy="1386018"/>
              </a:xfrm>
              <a:prstGeom prst="rect">
                <a:avLst/>
              </a:prstGeom>
              <a:grpFill/>
              <a:ln>
                <a:solidFill>
                  <a:srgbClr val="00000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n>
                    <a:solidFill>
                      <a:srgbClr val="000000"/>
                    </a:solidFill>
                  </a:ln>
                  <a:solidFill>
                    <a:schemeClr val="tx2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4085117" y="2910972"/>
                <a:ext cx="1218356" cy="843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latin typeface="Arial"/>
                    <a:cs typeface="Arial"/>
                  </a:rPr>
                  <a:t>Input </a:t>
                </a:r>
              </a:p>
              <a:p>
                <a:pPr algn="ctr"/>
                <a:r>
                  <a:rPr lang="en-US" sz="1600" dirty="0" smtClean="0">
                    <a:latin typeface="Arial"/>
                    <a:cs typeface="Arial"/>
                  </a:rPr>
                  <a:t>RD(s)</a:t>
                </a:r>
              </a:p>
            </p:txBody>
          </p:sp>
        </p:grpSp>
        <p:cxnSp>
          <p:nvCxnSpPr>
            <p:cNvPr id="62" name="Straight Arrow Connector 61"/>
            <p:cNvCxnSpPr/>
            <p:nvPr/>
          </p:nvCxnSpPr>
          <p:spPr>
            <a:xfrm>
              <a:off x="3743507" y="2271406"/>
              <a:ext cx="39225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>
              <a:off x="1546404" y="2271406"/>
              <a:ext cx="39225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Title 1"/>
          <p:cNvSpPr>
            <a:spLocks noGrp="1"/>
          </p:cNvSpPr>
          <p:nvPr>
            <p:ph type="title"/>
          </p:nvPr>
        </p:nvSpPr>
        <p:spPr>
          <a:xfrm>
            <a:off x="707572" y="798286"/>
            <a:ext cx="7288090" cy="798285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Experimenter Workflow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753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891" y="813275"/>
            <a:ext cx="8280702" cy="6288255"/>
          </a:xfrm>
        </p:spPr>
        <p:txBody>
          <a:bodyPr>
            <a:noAutofit/>
          </a:bodyPr>
          <a:lstStyle/>
          <a:p>
            <a:r>
              <a:rPr lang="en-US" sz="1700" dirty="0"/>
              <a:t>[1]  Dummynet references from </a:t>
            </a:r>
            <a:r>
              <a:rPr lang="en-US" sz="1700" dirty="0" err="1"/>
              <a:t>Citeseer</a:t>
            </a:r>
            <a:r>
              <a:rPr lang="en-US" sz="1700" dirty="0"/>
              <a:t>. http://</a:t>
            </a:r>
            <a:r>
              <a:rPr lang="en-US" sz="1700" dirty="0" err="1"/>
              <a:t>citeseerx.ist.psu.edu</a:t>
            </a:r>
            <a:r>
              <a:rPr lang="en-US" sz="1700" dirty="0"/>
              <a:t>/</a:t>
            </a:r>
            <a:r>
              <a:rPr lang="en-US" sz="1700" dirty="0" err="1"/>
              <a:t>viewdoc</a:t>
            </a:r>
            <a:r>
              <a:rPr lang="en-US" sz="1700" dirty="0"/>
              <a:t>/ </a:t>
            </a:r>
            <a:r>
              <a:rPr lang="en-US" sz="1700" dirty="0" err="1"/>
              <a:t>summary?doi</a:t>
            </a:r>
            <a:r>
              <a:rPr lang="en-US" sz="1700" dirty="0"/>
              <a:t>=10.1.1.57.2969, 1:401–414, 2013. </a:t>
            </a:r>
          </a:p>
          <a:p>
            <a:r>
              <a:rPr lang="en-US" sz="1700" dirty="0"/>
              <a:t>[2]  Packet reordering trace. http://</a:t>
            </a:r>
            <a:r>
              <a:rPr lang="en-US" sz="1700" dirty="0" err="1"/>
              <a:t>www.cnrl.colostate.edu</a:t>
            </a:r>
            <a:r>
              <a:rPr lang="en-US" sz="1700" dirty="0"/>
              <a:t>/Projects/</a:t>
            </a:r>
            <a:r>
              <a:rPr lang="en-US" sz="1700" dirty="0" err="1"/>
              <a:t>PacketReordering</a:t>
            </a:r>
            <a:r>
              <a:rPr lang="en-US" sz="1700" dirty="0" smtClean="0"/>
              <a:t>/ Trace</a:t>
            </a:r>
            <a:r>
              <a:rPr lang="en-US" sz="1700" dirty="0"/>
              <a:t>/packet reordering </a:t>
            </a:r>
            <a:r>
              <a:rPr lang="en-US" sz="1700" dirty="0" err="1"/>
              <a:t>trace.htm</a:t>
            </a:r>
            <a:r>
              <a:rPr lang="en-US" sz="1700" dirty="0"/>
              <a:t>, pages 401–414, 2013. </a:t>
            </a:r>
          </a:p>
          <a:p>
            <a:r>
              <a:rPr lang="en-US" sz="1700" dirty="0"/>
              <a:t>[3]  T. Banka. Metrics for degree of reordering in packet sequences. Proc. 27th IEEE Conference on Local Computer Networks, 1:333–342, November 2002. </a:t>
            </a:r>
          </a:p>
          <a:p>
            <a:r>
              <a:rPr lang="en-US" sz="1700" dirty="0"/>
              <a:t>[4]  J. C. R. Bennett. Packet reordering in not pathological network behavior. IEEE/ACM Trans. </a:t>
            </a:r>
            <a:r>
              <a:rPr lang="en-US" sz="1700" dirty="0" err="1"/>
              <a:t>Netw</a:t>
            </a:r>
            <a:r>
              <a:rPr lang="en-US" sz="1700" dirty="0"/>
              <a:t>., 7:789–798, 1999. </a:t>
            </a:r>
            <a:endParaRPr lang="en-US" sz="1700" dirty="0" smtClean="0"/>
          </a:p>
          <a:p>
            <a:r>
              <a:rPr lang="en-US" sz="1700" dirty="0"/>
              <a:t>[5]  P. E. Black. Fisher-Yates shuffle. Dictionary of Algorithms and Data Structures [online], US National Institute of Standards and Technology, 2005. </a:t>
            </a:r>
          </a:p>
          <a:p>
            <a:r>
              <a:rPr lang="en-US" sz="1700" dirty="0"/>
              <a:t>[6]  M. Carbone. Dummynet revisited. SIGCOMM </a:t>
            </a:r>
            <a:r>
              <a:rPr lang="en-US" sz="1700" dirty="0" err="1"/>
              <a:t>Comput</a:t>
            </a:r>
            <a:r>
              <a:rPr lang="en-US" sz="1700" dirty="0"/>
              <a:t>. </a:t>
            </a:r>
            <a:r>
              <a:rPr lang="en-US" sz="1700" dirty="0" err="1"/>
              <a:t>Commun</a:t>
            </a:r>
            <a:r>
              <a:rPr lang="en-US" sz="1700" dirty="0" smtClean="0"/>
              <a:t>. </a:t>
            </a:r>
            <a:r>
              <a:rPr lang="en-US" sz="1700" dirty="0"/>
              <a:t>2010. </a:t>
            </a:r>
          </a:p>
          <a:p>
            <a:r>
              <a:rPr lang="en-US" sz="1700" dirty="0"/>
              <a:t>[7]  B. Chun. </a:t>
            </a:r>
            <a:r>
              <a:rPr lang="en-US" sz="1700" dirty="0" err="1"/>
              <a:t>PlanetLab</a:t>
            </a:r>
            <a:r>
              <a:rPr lang="en-US" sz="1700" dirty="0"/>
              <a:t>: an overlay testbed for broad-coverage services. SIGCOMM </a:t>
            </a:r>
            <a:r>
              <a:rPr lang="en-US" sz="1700" dirty="0" err="1"/>
              <a:t>Comput</a:t>
            </a:r>
            <a:r>
              <a:rPr lang="en-US" sz="1700" dirty="0"/>
              <a:t>. </a:t>
            </a:r>
            <a:r>
              <a:rPr lang="en-US" sz="1700" dirty="0" err="1"/>
              <a:t>Commun</a:t>
            </a:r>
            <a:r>
              <a:rPr lang="en-US" sz="1700" dirty="0"/>
              <a:t>. Rev., 33(3):3–12, 2003. </a:t>
            </a:r>
          </a:p>
          <a:p>
            <a:r>
              <a:rPr lang="en-US" sz="1700" dirty="0"/>
              <a:t>[8]  S. </a:t>
            </a:r>
            <a:r>
              <a:rPr lang="en-US" sz="1700" dirty="0" err="1"/>
              <a:t>Jaiswal</a:t>
            </a:r>
            <a:r>
              <a:rPr lang="en-US" sz="1700" dirty="0"/>
              <a:t>. Measurement and classification of out-of-sequence packets in a tier-1 IP backbone. IEEE/ACM Transactions on Networking (</a:t>
            </a:r>
            <a:r>
              <a:rPr lang="en-US" sz="1700" dirty="0" err="1"/>
              <a:t>ToN</a:t>
            </a:r>
            <a:r>
              <a:rPr lang="en-US" sz="1700" dirty="0"/>
              <a:t>), </a:t>
            </a:r>
            <a:r>
              <a:rPr lang="en-US" sz="1700" dirty="0" smtClean="0"/>
              <a:t> </a:t>
            </a:r>
            <a:r>
              <a:rPr lang="en-US" sz="1700" dirty="0"/>
              <a:t>2007. </a:t>
            </a:r>
          </a:p>
          <a:p>
            <a:r>
              <a:rPr lang="en-US" sz="1700" dirty="0"/>
              <a:t>[9]  A. P. </a:t>
            </a:r>
            <a:r>
              <a:rPr lang="en-US" sz="1700" dirty="0" err="1"/>
              <a:t>Jayasumana</a:t>
            </a:r>
            <a:r>
              <a:rPr lang="en-US" sz="1700" dirty="0"/>
              <a:t>. Improved packet reordering metrics. RFC 5236, 1:401–414, June 2008. </a:t>
            </a:r>
          </a:p>
          <a:p>
            <a:r>
              <a:rPr lang="en-US" sz="1700" dirty="0"/>
              <a:t>[10]  M. </a:t>
            </a:r>
            <a:r>
              <a:rPr lang="en-US" sz="1700" dirty="0" err="1"/>
              <a:t>Laor</a:t>
            </a:r>
            <a:r>
              <a:rPr lang="en-US" sz="1700" dirty="0"/>
              <a:t>. The effect of packet reordering in a backbone link on application through- put. IEEE Network, 16(5):28–36, 2002. </a:t>
            </a:r>
          </a:p>
          <a:p>
            <a:endParaRPr lang="en-US" sz="1700" dirty="0" smtClean="0"/>
          </a:p>
          <a:p>
            <a:endParaRPr lang="en-US" sz="1700" dirty="0"/>
          </a:p>
          <a:p>
            <a:endParaRPr lang="en-US" sz="1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7F1DA-5495-ED4A-8448-89C50BCD5794}" type="slidenum">
              <a:rPr lang="en-US" smtClean="0"/>
              <a:t>17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231244" y="-89877"/>
            <a:ext cx="7024744" cy="65962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 smtClean="0">
                <a:latin typeface="+mj-lt"/>
              </a:rPr>
              <a:t>References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1858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082" y="765383"/>
            <a:ext cx="8047762" cy="6040432"/>
          </a:xfrm>
        </p:spPr>
        <p:txBody>
          <a:bodyPr>
            <a:normAutofit/>
          </a:bodyPr>
          <a:lstStyle/>
          <a:p>
            <a:r>
              <a:rPr lang="en-US" sz="1600" dirty="0"/>
              <a:t>[11]  M. </a:t>
            </a:r>
            <a:r>
              <a:rPr lang="en-US" sz="1600" dirty="0" err="1"/>
              <a:t>Lelarge</a:t>
            </a:r>
            <a:r>
              <a:rPr lang="en-US" sz="1600" dirty="0"/>
              <a:t>. Packet reordering in networks with heavy-tailed delays. Mathematical Methods of Operations Research, 67(2):341–371, 2008. </a:t>
            </a:r>
          </a:p>
          <a:p>
            <a:r>
              <a:rPr lang="en-US" sz="1600" dirty="0"/>
              <a:t>[12]  A. Morton. Packet reordering metrics. RFC 4737, 1:401–414, November 2006. </a:t>
            </a:r>
          </a:p>
          <a:p>
            <a:r>
              <a:rPr lang="en-US" sz="1600" dirty="0"/>
              <a:t>[13]  A. Morton. Packet reordering metrics. IETF internet-standard: RFC4737, 2006. </a:t>
            </a:r>
          </a:p>
          <a:p>
            <a:r>
              <a:rPr lang="en-US" sz="1600" dirty="0"/>
              <a:t>[14]  V. </a:t>
            </a:r>
            <a:r>
              <a:rPr lang="en-US" sz="1600" dirty="0" err="1"/>
              <a:t>Paxson</a:t>
            </a:r>
            <a:r>
              <a:rPr lang="en-US" sz="1600" dirty="0"/>
              <a:t>. End-to-End Internet packet dynamics. Proc. ACM SIGCOMM Con- </a:t>
            </a:r>
            <a:r>
              <a:rPr lang="en-US" sz="1600" dirty="0" err="1"/>
              <a:t>ference</a:t>
            </a:r>
            <a:r>
              <a:rPr lang="en-US" sz="1600" dirty="0"/>
              <a:t> on Applications, Technologies, Architectures, and Protocols for Computer Communication, 1:401–414, 1997. </a:t>
            </a:r>
          </a:p>
          <a:p>
            <a:r>
              <a:rPr lang="en-US" sz="1600" dirty="0"/>
              <a:t>[15]  N. </a:t>
            </a:r>
            <a:r>
              <a:rPr lang="en-US" sz="1600" dirty="0" smtClean="0"/>
              <a:t>M. </a:t>
            </a:r>
            <a:r>
              <a:rPr lang="en-US" sz="1600" dirty="0" err="1"/>
              <a:t>Piratla</a:t>
            </a:r>
            <a:r>
              <a:rPr lang="en-US" sz="1600" dirty="0"/>
              <a:t>. On reorder density and its application to characterization of packet reordering. Proc. 30th IEEE Local Computer Networks (LCN) Conference, Sydney, Australia, 1:401–414, November 2005. </a:t>
            </a:r>
            <a:endParaRPr lang="en-US" sz="1600" dirty="0" smtClean="0"/>
          </a:p>
          <a:p>
            <a:r>
              <a:rPr lang="en-US" sz="1600" dirty="0"/>
              <a:t>[16]  N. M. </a:t>
            </a:r>
            <a:r>
              <a:rPr lang="en-US" sz="1600" dirty="0" err="1"/>
              <a:t>Piratla</a:t>
            </a:r>
            <a:r>
              <a:rPr lang="en-US" sz="1600" dirty="0"/>
              <a:t>. Rd: A formal, comprehensive metric for packet reordering. Proc. IFIP Networking Conference, Ontario, Canada, LNCS 3462:78–79, May 2005. </a:t>
            </a:r>
          </a:p>
          <a:p>
            <a:r>
              <a:rPr lang="en-US" sz="1600" dirty="0"/>
              <a:t>[17]  N. M. </a:t>
            </a:r>
            <a:r>
              <a:rPr lang="en-US" sz="1600" dirty="0" err="1"/>
              <a:t>Piratla</a:t>
            </a:r>
            <a:r>
              <a:rPr lang="en-US" sz="1600" dirty="0"/>
              <a:t>. Reordering of packets due to multipath forwarding – An analysis. Proc. IEEE International Conference on Communications, 1:401–414, June 2006. </a:t>
            </a:r>
          </a:p>
          <a:p>
            <a:r>
              <a:rPr lang="en-US" sz="1600" dirty="0"/>
              <a:t>[18]  N. M. </a:t>
            </a:r>
            <a:r>
              <a:rPr lang="en-US" sz="1600" dirty="0" err="1"/>
              <a:t>Piratla</a:t>
            </a:r>
            <a:r>
              <a:rPr lang="en-US" sz="1600" dirty="0"/>
              <a:t>. Metrics for packet reordering – A comparative analysis. International Journal of Communication Systems, 21:99–113, 2008. </a:t>
            </a:r>
          </a:p>
          <a:p>
            <a:r>
              <a:rPr lang="en-US" sz="1600" dirty="0"/>
              <a:t>[19]  J. </a:t>
            </a:r>
            <a:r>
              <a:rPr lang="en-US" sz="1600" dirty="0" err="1"/>
              <a:t>Sommers</a:t>
            </a:r>
            <a:r>
              <a:rPr lang="en-US" sz="1600" dirty="0"/>
              <a:t>. Improving accuracy in end-to-end packet loss measurement. ACM SIGCOMM Computer Communication Review, 35:157–168, August 2005. </a:t>
            </a:r>
          </a:p>
          <a:p>
            <a:r>
              <a:rPr lang="en-US" sz="1600" dirty="0"/>
              <a:t>[20]  B. White. An integrated experimental environment for distributed systems and networks. Proc. of the Fifth Symposium on Operating Systems Design and </a:t>
            </a:r>
            <a:r>
              <a:rPr lang="en-US" sz="1600" dirty="0" err="1"/>
              <a:t>Imple</a:t>
            </a:r>
            <a:r>
              <a:rPr lang="en-US" sz="1600" dirty="0"/>
              <a:t>- mentation, Boston, MA, 1:255–270, December 2002. </a:t>
            </a:r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7F1DA-5495-ED4A-8448-89C50BCD5794}" type="slidenum">
              <a:rPr lang="en-US" smtClean="0"/>
              <a:t>18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231244" y="-89877"/>
            <a:ext cx="7024744" cy="65962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 smtClean="0">
                <a:latin typeface="+mj-lt"/>
              </a:rPr>
              <a:t>References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8891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715" y="652496"/>
            <a:ext cx="7982857" cy="75033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j-lt"/>
              </a:rPr>
              <a:t>Sequence Regeneration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858" y="1511690"/>
            <a:ext cx="8182428" cy="1971739"/>
          </a:xfrm>
        </p:spPr>
        <p:txBody>
          <a:bodyPr/>
          <a:lstStyle/>
          <a:p>
            <a:r>
              <a:rPr lang="en-US" dirty="0" smtClean="0"/>
              <a:t>Sophisticated algorithm needed because have to solve a</a:t>
            </a:r>
            <a:r>
              <a:rPr lang="en-US" dirty="0"/>
              <a:t> c</a:t>
            </a:r>
            <a:r>
              <a:rPr lang="en-US" dirty="0" smtClean="0"/>
              <a:t>onstraint problem</a:t>
            </a:r>
          </a:p>
          <a:p>
            <a:pPr lvl="1"/>
            <a:r>
              <a:rPr lang="en-US" dirty="0" smtClean="0"/>
              <a:t>Naïve approach wouldn’t work</a:t>
            </a:r>
          </a:p>
          <a:p>
            <a:pPr lvl="2"/>
            <a:r>
              <a:rPr lang="en-US" dirty="0"/>
              <a:t>N</a:t>
            </a:r>
            <a:r>
              <a:rPr lang="en-US" dirty="0" smtClean="0"/>
              <a:t>eed a specific permutation that meets constraints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7F1DA-5495-ED4A-8448-89C50BCD5794}" type="slidenum">
              <a:rPr lang="en-US" smtClean="0"/>
              <a:t>19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-1049162" y="3691161"/>
            <a:ext cx="12302559" cy="2698374"/>
            <a:chOff x="-1049162" y="4108450"/>
            <a:chExt cx="12302559" cy="2698374"/>
          </a:xfrm>
        </p:grpSpPr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62868928"/>
                </p:ext>
              </p:extLst>
            </p:nvPr>
          </p:nvGraphicFramePr>
          <p:xfrm>
            <a:off x="-1049162" y="4127124"/>
            <a:ext cx="8751888" cy="2679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050" name="Document" r:id="rId5" imgW="5638800" imgH="1727200" progId="Word.Document.12">
                    <p:embed/>
                  </p:oleObj>
                </mc:Choice>
                <mc:Fallback>
                  <p:oleObj name="Document" r:id="rId5" imgW="5638800" imgH="1727200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-1049162" y="4127124"/>
                          <a:ext cx="8751888" cy="2679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8915334"/>
                </p:ext>
              </p:extLst>
            </p:nvPr>
          </p:nvGraphicFramePr>
          <p:xfrm>
            <a:off x="2523734" y="4108450"/>
            <a:ext cx="8729663" cy="1025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051" name="Document" r:id="rId8" imgW="5626100" imgH="660400" progId="Word.Document.12">
                    <p:embed/>
                  </p:oleObj>
                </mc:Choice>
                <mc:Fallback>
                  <p:oleObj name="Document" r:id="rId8" imgW="5626100" imgH="660400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523734" y="4108450"/>
                          <a:ext cx="8729663" cy="10255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79261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18050"/>
            <a:ext cx="7024744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Introduction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0" y="2094532"/>
            <a:ext cx="7392939" cy="4556125"/>
          </a:xfrm>
        </p:spPr>
        <p:txBody>
          <a:bodyPr>
            <a:normAutofit/>
          </a:bodyPr>
          <a:lstStyle/>
          <a:p>
            <a:r>
              <a:rPr lang="en-US" dirty="0" smtClean="0"/>
              <a:t>Packet reordering common in real networks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etransmissions </a:t>
            </a:r>
            <a:r>
              <a:rPr lang="en-US" dirty="0"/>
              <a:t>due to </a:t>
            </a:r>
            <a:r>
              <a:rPr lang="en-US" dirty="0" smtClean="0"/>
              <a:t>loss, multipath forwarding, </a:t>
            </a:r>
            <a:r>
              <a:rPr lang="en-US" dirty="0"/>
              <a:t>load </a:t>
            </a:r>
            <a:r>
              <a:rPr lang="en-US" dirty="0" smtClean="0"/>
              <a:t>balancing </a:t>
            </a:r>
            <a:r>
              <a:rPr lang="en-US" dirty="0"/>
              <a:t>within </a:t>
            </a:r>
            <a:r>
              <a:rPr lang="en-US" dirty="0" smtClean="0"/>
              <a:t>routers, etc.</a:t>
            </a:r>
          </a:p>
          <a:p>
            <a:r>
              <a:rPr lang="en-US" dirty="0" smtClean="0"/>
              <a:t>Performance affected by reordering</a:t>
            </a:r>
            <a:r>
              <a:rPr lang="en-US" sz="3200" dirty="0"/>
              <a:t>*</a:t>
            </a:r>
            <a:endParaRPr lang="en-US" sz="2800" dirty="0" smtClean="0"/>
          </a:p>
          <a:p>
            <a:pPr lvl="1"/>
            <a:r>
              <a:rPr lang="en-US" sz="2400" dirty="0" smtClean="0"/>
              <a:t>Streaming media, VoIP, IPTV, </a:t>
            </a:r>
            <a:r>
              <a:rPr lang="en-US" sz="2400" dirty="0" err="1" smtClean="0"/>
              <a:t>etc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7F1DA-5495-ED4A-8448-89C50BCD5794}" type="slidenum">
              <a:rPr lang="en-US" smtClean="0"/>
              <a:t>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51259" y="5687603"/>
            <a:ext cx="71851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aseline="-25000" dirty="0" smtClean="0">
                <a:latin typeface="Arial"/>
                <a:cs typeface="Arial"/>
              </a:rPr>
              <a:t>*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Mashtizadeh</a:t>
            </a:r>
            <a:r>
              <a:rPr lang="en-US" dirty="0" smtClean="0">
                <a:latin typeface="Arial"/>
                <a:cs typeface="Arial"/>
              </a:rPr>
              <a:t> ‘14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 err="1" smtClean="0">
                <a:latin typeface="Arial"/>
                <a:cs typeface="Arial"/>
              </a:rPr>
              <a:t>Narasiodeyar</a:t>
            </a:r>
            <a:r>
              <a:rPr lang="en-US" dirty="0" smtClean="0">
                <a:latin typeface="Arial"/>
                <a:cs typeface="Arial"/>
              </a:rPr>
              <a:t> ‘13, </a:t>
            </a:r>
            <a:r>
              <a:rPr lang="en-US" dirty="0" err="1" smtClean="0">
                <a:latin typeface="Arial"/>
                <a:cs typeface="Arial"/>
              </a:rPr>
              <a:t>Lelarge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uk-UA" dirty="0" smtClean="0">
                <a:latin typeface="Arial"/>
                <a:cs typeface="Arial"/>
              </a:rPr>
              <a:t>’</a:t>
            </a:r>
            <a:r>
              <a:rPr lang="en-US" dirty="0" smtClean="0">
                <a:latin typeface="Arial"/>
                <a:cs typeface="Arial"/>
              </a:rPr>
              <a:t>08, </a:t>
            </a:r>
            <a:r>
              <a:rPr lang="en-US" dirty="0" err="1" smtClean="0">
                <a:latin typeface="Arial"/>
                <a:cs typeface="Arial"/>
              </a:rPr>
              <a:t>Piratla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uk-UA" dirty="0" smtClean="0">
                <a:latin typeface="Arial"/>
                <a:cs typeface="Arial"/>
              </a:rPr>
              <a:t>’</a:t>
            </a:r>
            <a:r>
              <a:rPr lang="en-US" dirty="0" smtClean="0">
                <a:latin typeface="Arial"/>
                <a:cs typeface="Arial"/>
              </a:rPr>
              <a:t>08, </a:t>
            </a:r>
            <a:r>
              <a:rPr lang="en-US" dirty="0" err="1" smtClean="0">
                <a:latin typeface="Arial"/>
                <a:cs typeface="Arial"/>
              </a:rPr>
              <a:t>Jaiswal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‘07, </a:t>
            </a:r>
            <a:r>
              <a:rPr lang="en-US" dirty="0" err="1" smtClean="0">
                <a:latin typeface="Arial"/>
                <a:cs typeface="Arial"/>
              </a:rPr>
              <a:t>Laor</a:t>
            </a:r>
            <a:r>
              <a:rPr lang="en-US" dirty="0" smtClean="0">
                <a:latin typeface="Arial"/>
                <a:cs typeface="Arial"/>
              </a:rPr>
              <a:t> ‘02, Bennett ‘99 </a:t>
            </a:r>
            <a:endParaRPr lang="en-US" dirty="0"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66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6957442"/>
              </p:ext>
            </p:extLst>
          </p:nvPr>
        </p:nvGraphicFramePr>
        <p:xfrm>
          <a:off x="1604064" y="1049338"/>
          <a:ext cx="9371911" cy="564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53" name="Document" r:id="rId5" imgW="5638800" imgH="3187700" progId="Word.Document.12">
                  <p:embed/>
                </p:oleObj>
              </mc:Choice>
              <mc:Fallback>
                <p:oleObj name="Document" r:id="rId5" imgW="5638800" imgH="3187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04064" y="1049338"/>
                        <a:ext cx="9371911" cy="5648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7F1DA-5495-ED4A-8448-89C50BCD5794}" type="slidenum">
              <a:rPr lang="en-US" smtClean="0"/>
              <a:t>20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98714" y="1049338"/>
            <a:ext cx="3719286" cy="5258255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"/>
                <a:cs typeface="Arial"/>
              </a:rPr>
              <a:t>RD generated from </a:t>
            </a:r>
            <a:r>
              <a:rPr lang="en-US" sz="2000" dirty="0" smtClean="0">
                <a:latin typeface="Arial"/>
                <a:cs typeface="Arial"/>
              </a:rPr>
              <a:t>Internet packet trace </a:t>
            </a:r>
          </a:p>
          <a:p>
            <a:pPr marL="68580" indent="0">
              <a:buNone/>
            </a:pPr>
            <a:r>
              <a:rPr lang="en-US" sz="800" dirty="0" smtClean="0">
                <a:cs typeface="Arial"/>
              </a:rPr>
              <a:t> </a:t>
            </a:r>
            <a:endParaRPr lang="en-US" sz="300" dirty="0" smtClean="0">
              <a:latin typeface="Arial"/>
              <a:cs typeface="Arial"/>
            </a:endParaRPr>
          </a:p>
          <a:p>
            <a:r>
              <a:rPr lang="en-US" sz="2000" dirty="0" smtClean="0"/>
              <a:t>145 </a:t>
            </a:r>
            <a:r>
              <a:rPr lang="en-US" sz="2000" dirty="0"/>
              <a:t>hours of packet data </a:t>
            </a:r>
            <a:r>
              <a:rPr lang="en-US" sz="2000" dirty="0" smtClean="0"/>
              <a:t>from the host in USA to one in India</a:t>
            </a:r>
            <a:r>
              <a:rPr lang="en-US" sz="2000" dirty="0"/>
              <a:t> </a:t>
            </a:r>
            <a:endParaRPr lang="en-US" sz="2000" dirty="0" smtClean="0"/>
          </a:p>
          <a:p>
            <a:pPr marL="68580" indent="0">
              <a:buNone/>
            </a:pPr>
            <a:r>
              <a:rPr lang="en-US" sz="800" dirty="0" smtClean="0"/>
              <a:t> </a:t>
            </a:r>
            <a:endParaRPr lang="en-US" sz="100" dirty="0"/>
          </a:p>
          <a:p>
            <a:r>
              <a:rPr lang="en-US" sz="2000" dirty="0" smtClean="0">
                <a:cs typeface="Arial"/>
              </a:rPr>
              <a:t>Source</a:t>
            </a:r>
            <a:r>
              <a:rPr lang="en-US" sz="2000" dirty="0">
                <a:cs typeface="Arial"/>
              </a:rPr>
              <a:t>: </a:t>
            </a:r>
            <a:r>
              <a:rPr lang="en-US" sz="2000" dirty="0"/>
              <a:t>Colorado </a:t>
            </a:r>
            <a:r>
              <a:rPr lang="en-US" sz="2000" dirty="0" smtClean="0"/>
              <a:t>State University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7863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7F1DA-5495-ED4A-8448-89C50BCD5794}" type="slidenum">
              <a:rPr lang="en-US" smtClean="0"/>
              <a:t>21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07572" y="798286"/>
            <a:ext cx="7288090" cy="7982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Evaluation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07572" y="1850572"/>
            <a:ext cx="7801428" cy="39820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"/>
              </a:rPr>
              <a:t>Plan followed</a:t>
            </a:r>
          </a:p>
          <a:p>
            <a:pPr lvl="1"/>
            <a:r>
              <a:rPr lang="en-US" dirty="0">
                <a:latin typeface="Arial"/>
              </a:rPr>
              <a:t>Take traces </a:t>
            </a:r>
          </a:p>
          <a:p>
            <a:pPr lvl="3"/>
            <a:r>
              <a:rPr lang="en-US" sz="2000" b="1" dirty="0">
                <a:latin typeface="Arial"/>
              </a:rPr>
              <a:t>software generated </a:t>
            </a:r>
            <a:r>
              <a:rPr lang="en-US" sz="2000" dirty="0">
                <a:latin typeface="Arial"/>
              </a:rPr>
              <a:t>and from </a:t>
            </a:r>
            <a:r>
              <a:rPr lang="en-US" sz="2000" b="1" dirty="0" smtClean="0">
                <a:latin typeface="Arial"/>
              </a:rPr>
              <a:t>real</a:t>
            </a:r>
            <a:r>
              <a:rPr lang="en-US" sz="2000" dirty="0" smtClean="0">
                <a:latin typeface="Arial"/>
              </a:rPr>
              <a:t> </a:t>
            </a:r>
            <a:r>
              <a:rPr lang="en-US" sz="2000" b="1" dirty="0" smtClean="0">
                <a:latin typeface="Arial"/>
              </a:rPr>
              <a:t>datasets</a:t>
            </a:r>
            <a:endParaRPr lang="en-US" sz="2000" b="1" dirty="0">
              <a:latin typeface="Arial"/>
            </a:endParaRPr>
          </a:p>
          <a:p>
            <a:pPr lvl="1"/>
            <a:r>
              <a:rPr lang="en-US" dirty="0">
                <a:latin typeface="Arial"/>
              </a:rPr>
              <a:t>Calculate reordering metrics</a:t>
            </a:r>
          </a:p>
          <a:p>
            <a:pPr lvl="1"/>
            <a:r>
              <a:rPr lang="en-US" dirty="0">
                <a:latin typeface="Arial"/>
              </a:rPr>
              <a:t>Feed those metrics into my implementation</a:t>
            </a:r>
          </a:p>
          <a:p>
            <a:pPr lvl="1"/>
            <a:r>
              <a:rPr lang="en-US" dirty="0">
                <a:latin typeface="Arial"/>
              </a:rPr>
              <a:t>Measure metrics on the resulting stream, and show they are very close to the ones calculated in Step 2</a:t>
            </a:r>
          </a:p>
        </p:txBody>
      </p:sp>
    </p:spTree>
    <p:extLst>
      <p:ext uri="{BB962C8B-B14F-4D97-AF65-F5344CB8AC3E}">
        <p14:creationId xmlns:p14="http://schemas.microsoft.com/office/powerpoint/2010/main" val="84010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7F1DA-5495-ED4A-8448-89C50BCD5794}" type="slidenum">
              <a:rPr lang="en-US" smtClean="0"/>
              <a:t>22</a:t>
            </a:fld>
            <a:endParaRPr lang="en-US" dirty="0"/>
          </a:p>
        </p:txBody>
      </p:sp>
      <p:grpSp>
        <p:nvGrpSpPr>
          <p:cNvPr id="57" name="Group 56"/>
          <p:cNvGrpSpPr/>
          <p:nvPr/>
        </p:nvGrpSpPr>
        <p:grpSpPr>
          <a:xfrm>
            <a:off x="177404" y="2441222"/>
            <a:ext cx="8797263" cy="2467586"/>
            <a:chOff x="177404" y="2441222"/>
            <a:chExt cx="8797263" cy="2467586"/>
          </a:xfrm>
        </p:grpSpPr>
        <p:grpSp>
          <p:nvGrpSpPr>
            <p:cNvPr id="18" name="Group 17"/>
            <p:cNvGrpSpPr/>
            <p:nvPr/>
          </p:nvGrpSpPr>
          <p:grpSpPr>
            <a:xfrm>
              <a:off x="4402667" y="2713292"/>
              <a:ext cx="1850661" cy="1535259"/>
              <a:chOff x="3146778" y="224848"/>
              <a:chExt cx="2469444" cy="2048585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3146778" y="224848"/>
                <a:ext cx="2469444" cy="1666042"/>
                <a:chOff x="1086555" y="224848"/>
                <a:chExt cx="2469444" cy="1666042"/>
              </a:xfrm>
            </p:grpSpPr>
            <p:sp>
              <p:nvSpPr>
                <p:cNvPr id="6" name="Rectangle 5"/>
                <p:cNvSpPr/>
                <p:nvPr/>
              </p:nvSpPr>
              <p:spPr>
                <a:xfrm>
                  <a:off x="1086555" y="224848"/>
                  <a:ext cx="2469444" cy="1666042"/>
                </a:xfrm>
                <a:prstGeom prst="rect">
                  <a:avLst/>
                </a:prstGeom>
                <a:noFill/>
                <a:ln>
                  <a:solidFill>
                    <a:srgbClr val="000000"/>
                  </a:solidFill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>
                    <a:ln>
                      <a:solidFill>
                        <a:srgbClr val="000000"/>
                      </a:solidFill>
                    </a:ln>
                    <a:noFill/>
                    <a:latin typeface="Arial"/>
                  </a:endParaRPr>
                </a:p>
              </p:txBody>
            </p:sp>
            <p:grpSp>
              <p:nvGrpSpPr>
                <p:cNvPr id="14" name="Group 13"/>
                <p:cNvGrpSpPr/>
                <p:nvPr/>
              </p:nvGrpSpPr>
              <p:grpSpPr>
                <a:xfrm>
                  <a:off x="1221258" y="313243"/>
                  <a:ext cx="2214273" cy="689870"/>
                  <a:chOff x="1221258" y="313243"/>
                  <a:chExt cx="2214273" cy="689870"/>
                </a:xfrm>
              </p:grpSpPr>
              <p:sp>
                <p:nvSpPr>
                  <p:cNvPr id="8" name="Rectangle 7"/>
                  <p:cNvSpPr/>
                  <p:nvPr/>
                </p:nvSpPr>
                <p:spPr>
                  <a:xfrm>
                    <a:off x="1221258" y="313243"/>
                    <a:ext cx="2189163" cy="689870"/>
                  </a:xfrm>
                  <a:prstGeom prst="rect">
                    <a:avLst/>
                  </a:prstGeom>
                  <a:noFill/>
                  <a:ln>
                    <a:solidFill>
                      <a:srgbClr val="000000"/>
                    </a:solidFill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n>
                        <a:solidFill>
                          <a:srgbClr val="000000"/>
                        </a:solidFill>
                      </a:ln>
                      <a:noFill/>
                      <a:latin typeface="Arial"/>
                    </a:endParaRPr>
                  </a:p>
                </p:txBody>
              </p:sp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1221259" y="436225"/>
                    <a:ext cx="2214272" cy="36961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 smtClean="0">
                        <a:latin typeface="Arial"/>
                      </a:rPr>
                      <a:t>Reordering scheduler</a:t>
                    </a:r>
                    <a:endParaRPr lang="en-US" sz="1200" dirty="0">
                      <a:latin typeface="Arial"/>
                    </a:endParaRPr>
                  </a:p>
                </p:txBody>
              </p:sp>
            </p:grpSp>
            <p:grpSp>
              <p:nvGrpSpPr>
                <p:cNvPr id="15" name="Group 14"/>
                <p:cNvGrpSpPr/>
                <p:nvPr/>
              </p:nvGrpSpPr>
              <p:grpSpPr>
                <a:xfrm>
                  <a:off x="1193036" y="1107725"/>
                  <a:ext cx="2348852" cy="652169"/>
                  <a:chOff x="1193036" y="1107725"/>
                  <a:chExt cx="2348852" cy="652169"/>
                </a:xfrm>
              </p:grpSpPr>
              <p:sp>
                <p:nvSpPr>
                  <p:cNvPr id="11" name="Rectangle 10"/>
                  <p:cNvSpPr/>
                  <p:nvPr/>
                </p:nvSpPr>
                <p:spPr>
                  <a:xfrm>
                    <a:off x="1221259" y="1107725"/>
                    <a:ext cx="2189163" cy="652169"/>
                  </a:xfrm>
                  <a:prstGeom prst="rect">
                    <a:avLst/>
                  </a:prstGeom>
                  <a:noFill/>
                  <a:ln>
                    <a:solidFill>
                      <a:srgbClr val="000000"/>
                    </a:solidFill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n>
                        <a:solidFill>
                          <a:srgbClr val="000000"/>
                        </a:solidFill>
                      </a:ln>
                      <a:noFill/>
                      <a:latin typeface="Arial"/>
                    </a:endParaRPr>
                  </a:p>
                </p:txBody>
              </p:sp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1193036" y="1113563"/>
                    <a:ext cx="2348852" cy="61602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dirty="0" smtClean="0">
                        <a:latin typeface="Arial"/>
                      </a:rPr>
                      <a:t>Delay/bandwidth/loss </a:t>
                    </a:r>
                  </a:p>
                  <a:p>
                    <a:r>
                      <a:rPr lang="en-US" sz="1200" dirty="0">
                        <a:latin typeface="Arial"/>
                      </a:rPr>
                      <a:t> </a:t>
                    </a:r>
                    <a:r>
                      <a:rPr lang="en-US" sz="1200" dirty="0" smtClean="0">
                        <a:latin typeface="Arial"/>
                      </a:rPr>
                      <a:t>         emulation</a:t>
                    </a:r>
                    <a:endParaRPr lang="en-US" sz="1200" dirty="0">
                      <a:latin typeface="Arial"/>
                    </a:endParaRPr>
                  </a:p>
                </p:txBody>
              </p:sp>
            </p:grpSp>
          </p:grpSp>
          <p:sp>
            <p:nvSpPr>
              <p:cNvPr id="17" name="TextBox 16"/>
              <p:cNvSpPr txBox="1"/>
              <p:nvPr/>
            </p:nvSpPr>
            <p:spPr>
              <a:xfrm>
                <a:off x="3781778" y="1903817"/>
                <a:ext cx="1239131" cy="3696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latin typeface="Arial"/>
                  </a:rPr>
                  <a:t>Dummynet</a:t>
                </a:r>
                <a:endParaRPr lang="en-US" sz="1200" dirty="0">
                  <a:latin typeface="Arial"/>
                </a:endParaRP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7902223" y="3709629"/>
              <a:ext cx="10724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Arial"/>
                </a:rPr>
                <a:t>   Destination</a:t>
              </a:r>
              <a:endParaRPr lang="en-US" sz="1200" dirty="0">
                <a:latin typeface="Arial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121325" y="3088512"/>
              <a:ext cx="712046" cy="595337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n>
                  <a:solidFill>
                    <a:srgbClr val="000000"/>
                  </a:solidFill>
                </a:ln>
                <a:noFill/>
                <a:latin typeface="Arial"/>
              </a:endParaRPr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177404" y="2441222"/>
              <a:ext cx="4211152" cy="2467586"/>
              <a:chOff x="177404" y="2441221"/>
              <a:chExt cx="5958108" cy="349124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77404" y="2441221"/>
                <a:ext cx="5354152" cy="3074606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ln>
                    <a:solidFill>
                      <a:srgbClr val="000000"/>
                    </a:solidFill>
                  </a:ln>
                  <a:noFill/>
                  <a:latin typeface="Arial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528100" y="5540552"/>
                <a:ext cx="951132" cy="3919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latin typeface="Arial"/>
                  </a:rPr>
                  <a:t>Source</a:t>
                </a:r>
                <a:endParaRPr lang="en-US" sz="1200" dirty="0">
                  <a:latin typeface="Arial"/>
                </a:endParaRPr>
              </a:p>
            </p:txBody>
          </p:sp>
          <p:grpSp>
            <p:nvGrpSpPr>
              <p:cNvPr id="37" name="Group 36"/>
              <p:cNvGrpSpPr/>
              <p:nvPr/>
            </p:nvGrpSpPr>
            <p:grpSpPr>
              <a:xfrm>
                <a:off x="1867495" y="2933176"/>
                <a:ext cx="2057097" cy="653182"/>
                <a:chOff x="766808" y="2553807"/>
                <a:chExt cx="2057097" cy="653182"/>
              </a:xfrm>
            </p:grpSpPr>
            <p:sp>
              <p:nvSpPr>
                <p:cNvPr id="23" name="Rectangle 22"/>
                <p:cNvSpPr/>
                <p:nvPr/>
              </p:nvSpPr>
              <p:spPr>
                <a:xfrm>
                  <a:off x="832558" y="2593315"/>
                  <a:ext cx="1778040" cy="606823"/>
                </a:xfrm>
                <a:prstGeom prst="rect">
                  <a:avLst/>
                </a:prstGeom>
                <a:noFill/>
                <a:ln>
                  <a:solidFill>
                    <a:srgbClr val="000000"/>
                  </a:solidFill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>
                    <a:ln>
                      <a:solidFill>
                        <a:srgbClr val="000000"/>
                      </a:solidFill>
                    </a:ln>
                    <a:noFill/>
                    <a:latin typeface="Arial"/>
                  </a:endParaRP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766808" y="2553807"/>
                  <a:ext cx="2057097" cy="6531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>
                      <a:latin typeface="Arial"/>
                    </a:rPr>
                    <a:t>Sequence Regen. </a:t>
                  </a:r>
                </a:p>
                <a:p>
                  <a:r>
                    <a:rPr lang="en-US" sz="1200" dirty="0" smtClean="0">
                      <a:latin typeface="Arial"/>
                    </a:rPr>
                    <a:t>       Algorithm</a:t>
                  </a:r>
                  <a:endParaRPr lang="en-US" sz="1200" dirty="0">
                    <a:latin typeface="Arial"/>
                  </a:endParaRPr>
                </a:p>
              </p:txBody>
            </p:sp>
          </p:grpSp>
          <p:grpSp>
            <p:nvGrpSpPr>
              <p:cNvPr id="28" name="Group 27"/>
              <p:cNvGrpSpPr/>
              <p:nvPr/>
            </p:nvGrpSpPr>
            <p:grpSpPr>
              <a:xfrm>
                <a:off x="3997205" y="3851996"/>
                <a:ext cx="1380153" cy="1472896"/>
                <a:chOff x="4007160" y="2593315"/>
                <a:chExt cx="1380153" cy="1472896"/>
              </a:xfrm>
            </p:grpSpPr>
            <p:sp>
              <p:nvSpPr>
                <p:cNvPr id="22" name="Rectangle 21"/>
                <p:cNvSpPr/>
                <p:nvPr/>
              </p:nvSpPr>
              <p:spPr>
                <a:xfrm>
                  <a:off x="4007160" y="2653878"/>
                  <a:ext cx="1184595" cy="1412333"/>
                </a:xfrm>
                <a:prstGeom prst="rect">
                  <a:avLst/>
                </a:prstGeom>
                <a:noFill/>
                <a:ln>
                  <a:solidFill>
                    <a:srgbClr val="000000"/>
                  </a:solidFill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>
                    <a:ln>
                      <a:solidFill>
                        <a:srgbClr val="000000"/>
                      </a:solidFill>
                    </a:ln>
                    <a:noFill/>
                    <a:latin typeface="Arial"/>
                  </a:endParaRPr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4083756" y="2593315"/>
                  <a:ext cx="1219717" cy="138601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>
                    <a:ln>
                      <a:solidFill>
                        <a:srgbClr val="000000"/>
                      </a:solidFill>
                    </a:ln>
                    <a:solidFill>
                      <a:schemeClr val="tx2"/>
                    </a:solidFill>
                    <a:latin typeface="Arial"/>
                  </a:endParaRP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4127450" y="2651667"/>
                  <a:ext cx="1259863" cy="11757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latin typeface="Arial"/>
                    </a:rPr>
                    <a:t>O</a:t>
                  </a:r>
                  <a:r>
                    <a:rPr lang="en-US" sz="1200" dirty="0" smtClean="0">
                      <a:latin typeface="Arial"/>
                    </a:rPr>
                    <a:t>ptional </a:t>
                  </a:r>
                </a:p>
                <a:p>
                  <a:r>
                    <a:rPr lang="en-US" sz="1200" dirty="0" smtClean="0">
                      <a:latin typeface="Arial"/>
                    </a:rPr>
                    <a:t>config. </a:t>
                  </a:r>
                  <a:r>
                    <a:rPr lang="en-US" sz="1200" dirty="0">
                      <a:latin typeface="Arial"/>
                    </a:rPr>
                    <a:t>f</a:t>
                  </a:r>
                  <a:r>
                    <a:rPr lang="en-US" sz="1200" dirty="0" smtClean="0">
                      <a:latin typeface="Arial"/>
                    </a:rPr>
                    <a:t>ile </a:t>
                  </a:r>
                </a:p>
                <a:p>
                  <a:r>
                    <a:rPr lang="en-US" sz="1200" dirty="0">
                      <a:latin typeface="Arial"/>
                    </a:rPr>
                    <a:t>f</a:t>
                  </a:r>
                  <a:r>
                    <a:rPr lang="en-US" sz="1200" dirty="0" smtClean="0">
                      <a:latin typeface="Arial"/>
                    </a:rPr>
                    <a:t>or delay, </a:t>
                  </a:r>
                </a:p>
                <a:p>
                  <a:r>
                    <a:rPr lang="en-US" sz="1200" dirty="0" smtClean="0">
                      <a:latin typeface="Arial"/>
                    </a:rPr>
                    <a:t>loss, </a:t>
                  </a:r>
                  <a:r>
                    <a:rPr lang="en-US" sz="1200" dirty="0" err="1" smtClean="0">
                      <a:latin typeface="Arial"/>
                    </a:rPr>
                    <a:t>etc</a:t>
                  </a:r>
                  <a:endParaRPr lang="en-US" sz="1200" dirty="0">
                    <a:latin typeface="Arial"/>
                  </a:endParaRPr>
                </a:p>
              </p:txBody>
            </p:sp>
          </p:grpSp>
          <p:grpSp>
            <p:nvGrpSpPr>
              <p:cNvPr id="29" name="Group 28"/>
              <p:cNvGrpSpPr/>
              <p:nvPr/>
            </p:nvGrpSpPr>
            <p:grpSpPr>
              <a:xfrm>
                <a:off x="4002545" y="2824715"/>
                <a:ext cx="1391549" cy="871684"/>
                <a:chOff x="4007160" y="2593315"/>
                <a:chExt cx="1391549" cy="1522179"/>
              </a:xfrm>
            </p:grpSpPr>
            <p:sp>
              <p:nvSpPr>
                <p:cNvPr id="30" name="Rectangle 29"/>
                <p:cNvSpPr/>
                <p:nvPr/>
              </p:nvSpPr>
              <p:spPr>
                <a:xfrm>
                  <a:off x="4007160" y="2703161"/>
                  <a:ext cx="1184595" cy="1412333"/>
                </a:xfrm>
                <a:prstGeom prst="rect">
                  <a:avLst/>
                </a:prstGeom>
                <a:noFill/>
                <a:ln>
                  <a:solidFill>
                    <a:srgbClr val="000000"/>
                  </a:solidFill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>
                    <a:ln>
                      <a:solidFill>
                        <a:srgbClr val="000000"/>
                      </a:solidFill>
                    </a:ln>
                    <a:noFill/>
                    <a:latin typeface="Arial"/>
                  </a:endParaRPr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4083756" y="2593315"/>
                  <a:ext cx="1219717" cy="138601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>
                    <a:ln>
                      <a:solidFill>
                        <a:srgbClr val="000000"/>
                      </a:solidFill>
                    </a:ln>
                    <a:solidFill>
                      <a:schemeClr val="tx2"/>
                    </a:solidFill>
                    <a:latin typeface="Arial"/>
                  </a:endParaRPr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4045187" y="2651667"/>
                  <a:ext cx="1353522" cy="11406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>
                      <a:latin typeface="Arial"/>
                    </a:rPr>
                    <a:t>Reordering </a:t>
                  </a:r>
                </a:p>
                <a:p>
                  <a:r>
                    <a:rPr lang="en-US" sz="1200" dirty="0" smtClean="0">
                      <a:latin typeface="Arial"/>
                    </a:rPr>
                    <a:t>config. file</a:t>
                  </a:r>
                  <a:endParaRPr lang="en-US" sz="1200" dirty="0">
                    <a:latin typeface="Arial"/>
                  </a:endParaRPr>
                </a:p>
              </p:txBody>
            </p:sp>
          </p:grpSp>
          <p:grpSp>
            <p:nvGrpSpPr>
              <p:cNvPr id="33" name="Group 32"/>
              <p:cNvGrpSpPr/>
              <p:nvPr/>
            </p:nvGrpSpPr>
            <p:grpSpPr>
              <a:xfrm>
                <a:off x="340577" y="2593315"/>
                <a:ext cx="1331865" cy="1472896"/>
                <a:chOff x="4007160" y="2593315"/>
                <a:chExt cx="1331865" cy="1472896"/>
              </a:xfrm>
            </p:grpSpPr>
            <p:sp>
              <p:nvSpPr>
                <p:cNvPr id="34" name="Rectangle 33"/>
                <p:cNvSpPr/>
                <p:nvPr/>
              </p:nvSpPr>
              <p:spPr>
                <a:xfrm>
                  <a:off x="4007160" y="2653878"/>
                  <a:ext cx="1184595" cy="1412333"/>
                </a:xfrm>
                <a:prstGeom prst="rect">
                  <a:avLst/>
                </a:prstGeom>
                <a:noFill/>
                <a:ln>
                  <a:solidFill>
                    <a:srgbClr val="000000"/>
                  </a:solidFill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>
                    <a:ln>
                      <a:solidFill>
                        <a:srgbClr val="000000"/>
                      </a:solidFill>
                    </a:ln>
                    <a:noFill/>
                    <a:latin typeface="Arial"/>
                  </a:endParaRPr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4083756" y="2593315"/>
                  <a:ext cx="1219717" cy="138601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>
                    <a:ln>
                      <a:solidFill>
                        <a:srgbClr val="000000"/>
                      </a:solidFill>
                    </a:ln>
                    <a:solidFill>
                      <a:schemeClr val="tx2"/>
                    </a:solidFill>
                    <a:latin typeface="Arial"/>
                  </a:endParaRPr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4085116" y="2651667"/>
                  <a:ext cx="1253909" cy="11757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>
                      <a:latin typeface="Arial"/>
                    </a:rPr>
                    <a:t>Input file </a:t>
                  </a:r>
                </a:p>
                <a:p>
                  <a:r>
                    <a:rPr lang="en-US" sz="1200" dirty="0" smtClean="0">
                      <a:latin typeface="Arial"/>
                    </a:rPr>
                    <a:t>containing </a:t>
                  </a:r>
                </a:p>
                <a:p>
                  <a:r>
                    <a:rPr lang="en-US" sz="1200" dirty="0" smtClean="0">
                      <a:latin typeface="Arial"/>
                    </a:rPr>
                    <a:t>RD for </a:t>
                  </a:r>
                </a:p>
                <a:p>
                  <a:r>
                    <a:rPr lang="en-US" sz="1200" dirty="0" smtClean="0">
                      <a:latin typeface="Arial"/>
                    </a:rPr>
                    <a:t>emulation</a:t>
                  </a:r>
                </a:p>
              </p:txBody>
            </p:sp>
          </p:grpSp>
          <p:cxnSp>
            <p:nvCxnSpPr>
              <p:cNvPr id="39" name="Straight Arrow Connector 38"/>
              <p:cNvCxnSpPr/>
              <p:nvPr/>
            </p:nvCxnSpPr>
            <p:spPr>
              <a:xfrm>
                <a:off x="3725396" y="3256342"/>
                <a:ext cx="267653" cy="332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>
                <a:off x="1651084" y="3259668"/>
                <a:ext cx="267653" cy="332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/>
              <p:nvPr/>
            </p:nvCxnSpPr>
            <p:spPr>
              <a:xfrm>
                <a:off x="5307069" y="3271987"/>
                <a:ext cx="828443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>
                <a:off x="5302290" y="4086876"/>
                <a:ext cx="828443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0" name="Straight Arrow Connector 49"/>
            <p:cNvCxnSpPr/>
            <p:nvPr/>
          </p:nvCxnSpPr>
          <p:spPr>
            <a:xfrm>
              <a:off x="6270442" y="3379316"/>
              <a:ext cx="1844060" cy="352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6186561" y="3115868"/>
              <a:ext cx="21531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Arial"/>
                </a:rPr>
                <a:t>Reordered packet stream</a:t>
              </a:r>
              <a:endParaRPr lang="en-US" sz="1200" dirty="0">
                <a:latin typeface="Arial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270442" y="3378629"/>
              <a:ext cx="15188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smtClean="0">
                  <a:latin typeface="Arial"/>
                </a:rPr>
                <a:t>    2 </a:t>
              </a:r>
              <a:r>
                <a:rPr lang="en-US" sz="1200" dirty="0" smtClean="0">
                  <a:latin typeface="Arial"/>
                </a:rPr>
                <a:t>1 </a:t>
              </a:r>
              <a:r>
                <a:rPr lang="en-US" sz="1200" dirty="0">
                  <a:latin typeface="Arial"/>
                </a:rPr>
                <a:t>3</a:t>
              </a:r>
              <a:r>
                <a:rPr lang="en-US" sz="1200" dirty="0" smtClean="0">
                  <a:latin typeface="Arial"/>
                </a:rPr>
                <a:t> </a:t>
              </a:r>
              <a:r>
                <a:rPr lang="en-US" sz="1200" dirty="0">
                  <a:latin typeface="Arial"/>
                </a:rPr>
                <a:t>4</a:t>
              </a:r>
              <a:r>
                <a:rPr lang="en-US" sz="1200" dirty="0" smtClean="0">
                  <a:latin typeface="Arial"/>
                </a:rPr>
                <a:t> 6 5 7 8 …</a:t>
              </a:r>
              <a:endParaRPr lang="en-US" sz="1200" dirty="0"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920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71075" y="116751"/>
            <a:ext cx="1886651" cy="478863"/>
          </a:xfrm>
        </p:spPr>
        <p:txBody>
          <a:bodyPr/>
          <a:lstStyle/>
          <a:p>
            <a:fld id="{6FC7F1DA-5495-ED4A-8448-89C50BCD5794}" type="slidenum">
              <a:rPr lang="en-US" smtClean="0">
                <a:solidFill>
                  <a:schemeClr val="bg1"/>
                </a:solidFill>
              </a:rPr>
              <a:t>23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415133" y="4773039"/>
            <a:ext cx="2174139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>
              <a:latin typeface="Arial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579979" y="5117649"/>
            <a:ext cx="1933374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/>
              </a:rPr>
              <a:t>          5 4 3 2 1 …</a:t>
            </a:r>
            <a:endParaRPr lang="en-US" sz="1600" dirty="0">
              <a:latin typeface="Arial"/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5927573" y="5111594"/>
            <a:ext cx="166169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3334789" y="4217983"/>
            <a:ext cx="2586683" cy="2207460"/>
            <a:chOff x="3146778" y="97729"/>
            <a:chExt cx="2469444" cy="2205919"/>
          </a:xfrm>
        </p:grpSpPr>
        <p:grpSp>
          <p:nvGrpSpPr>
            <p:cNvPr id="16" name="Group 15"/>
            <p:cNvGrpSpPr/>
            <p:nvPr/>
          </p:nvGrpSpPr>
          <p:grpSpPr>
            <a:xfrm>
              <a:off x="3146778" y="97729"/>
              <a:ext cx="2469444" cy="1806088"/>
              <a:chOff x="1086555" y="97729"/>
              <a:chExt cx="2469444" cy="1806088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086555" y="97729"/>
                <a:ext cx="2469444" cy="1806088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n>
                    <a:solidFill>
                      <a:srgbClr val="000000"/>
                    </a:solidFill>
                  </a:ln>
                  <a:noFill/>
                  <a:latin typeface="Arial"/>
                </a:endParaRPr>
              </a:p>
            </p:txBody>
          </p:sp>
          <p:grpSp>
            <p:nvGrpSpPr>
              <p:cNvPr id="14" name="Group 13"/>
              <p:cNvGrpSpPr/>
              <p:nvPr/>
            </p:nvGrpSpPr>
            <p:grpSpPr>
              <a:xfrm>
                <a:off x="1237345" y="237708"/>
                <a:ext cx="2189163" cy="689870"/>
                <a:chOff x="1237345" y="237708"/>
                <a:chExt cx="2189163" cy="689870"/>
              </a:xfrm>
            </p:grpSpPr>
            <p:sp>
              <p:nvSpPr>
                <p:cNvPr id="8" name="Rectangle 7"/>
                <p:cNvSpPr/>
                <p:nvPr/>
              </p:nvSpPr>
              <p:spPr>
                <a:xfrm>
                  <a:off x="1237345" y="237708"/>
                  <a:ext cx="2189163" cy="689870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n>
                      <a:solidFill>
                        <a:srgbClr val="000000"/>
                      </a:solidFill>
                    </a:ln>
                    <a:noFill/>
                    <a:latin typeface="Arial"/>
                  </a:endParaRP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1469681" y="238829"/>
                  <a:ext cx="1734343" cy="6458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>
                      <a:latin typeface="Arial"/>
                    </a:rPr>
                    <a:t>Reordering </a:t>
                  </a:r>
                </a:p>
                <a:p>
                  <a:pPr algn="ctr"/>
                  <a:r>
                    <a:rPr lang="en-US" dirty="0" smtClean="0">
                      <a:latin typeface="Arial"/>
                    </a:rPr>
                    <a:t>scheduler</a:t>
                  </a:r>
                  <a:endParaRPr lang="en-US" dirty="0">
                    <a:latin typeface="Arial"/>
                  </a:endParaRPr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>
                <a:off x="1221259" y="1092618"/>
                <a:ext cx="2189163" cy="652169"/>
                <a:chOff x="1221259" y="1092618"/>
                <a:chExt cx="2189163" cy="652169"/>
              </a:xfrm>
            </p:grpSpPr>
            <p:sp>
              <p:nvSpPr>
                <p:cNvPr id="11" name="Rectangle 10"/>
                <p:cNvSpPr/>
                <p:nvPr/>
              </p:nvSpPr>
              <p:spPr>
                <a:xfrm>
                  <a:off x="1221259" y="1092618"/>
                  <a:ext cx="2189163" cy="652169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n>
                      <a:solidFill>
                        <a:srgbClr val="000000"/>
                      </a:solidFill>
                    </a:ln>
                    <a:noFill/>
                    <a:latin typeface="Arial"/>
                  </a:endParaRP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1258603" y="1115810"/>
                  <a:ext cx="2151819" cy="6151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700" dirty="0" smtClean="0">
                      <a:latin typeface="Arial"/>
                    </a:rPr>
                    <a:t>Delay/bandwidth/loss </a:t>
                  </a:r>
                </a:p>
                <a:p>
                  <a:r>
                    <a:rPr lang="en-US" sz="1700" dirty="0">
                      <a:latin typeface="Arial"/>
                    </a:rPr>
                    <a:t> </a:t>
                  </a:r>
                  <a:r>
                    <a:rPr lang="en-US" sz="1700" dirty="0" smtClean="0">
                      <a:latin typeface="Arial"/>
                    </a:rPr>
                    <a:t>         emulation</a:t>
                  </a:r>
                  <a:endParaRPr lang="en-US" sz="1700" dirty="0">
                    <a:latin typeface="Arial"/>
                  </a:endParaRPr>
                </a:p>
              </p:txBody>
            </p:sp>
          </p:grpSp>
        </p:grpSp>
        <p:sp>
          <p:nvSpPr>
            <p:cNvPr id="17" name="TextBox 16"/>
            <p:cNvSpPr txBox="1"/>
            <p:nvPr/>
          </p:nvSpPr>
          <p:spPr>
            <a:xfrm>
              <a:off x="3781777" y="1903817"/>
              <a:ext cx="1360045" cy="399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Arial"/>
                </a:rPr>
                <a:t>Dummynet</a:t>
              </a:r>
              <a:endParaRPr lang="en-US" sz="2000" dirty="0">
                <a:latin typeface="Arial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608934" y="4729539"/>
            <a:ext cx="779832" cy="780786"/>
            <a:chOff x="8121325" y="4895841"/>
            <a:chExt cx="550635" cy="595337"/>
          </a:xfrm>
        </p:grpSpPr>
        <p:sp>
          <p:nvSpPr>
            <p:cNvPr id="20" name="TextBox 19"/>
            <p:cNvSpPr txBox="1"/>
            <p:nvPr/>
          </p:nvSpPr>
          <p:spPr>
            <a:xfrm>
              <a:off x="8271750" y="5048631"/>
              <a:ext cx="295567" cy="3050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Arial"/>
                </a:rPr>
                <a:t>D</a:t>
              </a:r>
              <a:endParaRPr lang="en-US" sz="2000" dirty="0">
                <a:latin typeface="Arial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121325" y="4895841"/>
              <a:ext cx="550635" cy="595337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n>
                  <a:solidFill>
                    <a:srgbClr val="000000"/>
                  </a:solidFill>
                </a:ln>
                <a:noFill/>
                <a:latin typeface="Arial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925924" y="1734767"/>
            <a:ext cx="896048" cy="999559"/>
            <a:chOff x="4007160" y="2593315"/>
            <a:chExt cx="1296313" cy="1472896"/>
          </a:xfrm>
          <a:solidFill>
            <a:srgbClr val="FFFEC4"/>
          </a:solidFill>
        </p:grpSpPr>
        <p:sp>
          <p:nvSpPr>
            <p:cNvPr id="22" name="Rectangle 21"/>
            <p:cNvSpPr/>
            <p:nvPr/>
          </p:nvSpPr>
          <p:spPr>
            <a:xfrm>
              <a:off x="4007160" y="2653878"/>
              <a:ext cx="1184595" cy="1412333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n>
                  <a:solidFill>
                    <a:srgbClr val="000000"/>
                  </a:solidFill>
                </a:ln>
                <a:noFill/>
                <a:latin typeface="Times New Roman"/>
                <a:cs typeface="Times New Roman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083756" y="2593315"/>
              <a:ext cx="1219717" cy="1386018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n>
                  <a:solidFill>
                    <a:srgbClr val="000000"/>
                  </a:solidFill>
                </a:ln>
                <a:solidFill>
                  <a:schemeClr val="tx2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150356" y="2692989"/>
              <a:ext cx="1104146" cy="9748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Arial"/>
                  <a:cs typeface="Arial"/>
                </a:rPr>
                <a:t>Other</a:t>
              </a:r>
            </a:p>
            <a:p>
              <a:pPr algn="ctr"/>
              <a:r>
                <a:rPr lang="en-US" sz="1600" dirty="0" smtClean="0">
                  <a:latin typeface="Arial"/>
                  <a:cs typeface="Arial"/>
                </a:rPr>
                <a:t>optional</a:t>
              </a:r>
            </a:p>
            <a:p>
              <a:pPr algn="ctr"/>
              <a:r>
                <a:rPr lang="en-US" sz="1600" dirty="0">
                  <a:latin typeface="Arial"/>
                  <a:cs typeface="Arial"/>
                </a:rPr>
                <a:t>c</a:t>
              </a:r>
              <a:r>
                <a:rPr lang="en-US" sz="1600" dirty="0" smtClean="0">
                  <a:latin typeface="Arial"/>
                  <a:cs typeface="Arial"/>
                </a:rPr>
                <a:t>onfig.</a:t>
              </a:r>
            </a:p>
          </p:txBody>
        </p:sp>
      </p:grpSp>
      <p:cxnSp>
        <p:nvCxnSpPr>
          <p:cNvPr id="46" name="Straight Arrow Connector 45"/>
          <p:cNvCxnSpPr/>
          <p:nvPr/>
        </p:nvCxnSpPr>
        <p:spPr>
          <a:xfrm>
            <a:off x="4611384" y="2773456"/>
            <a:ext cx="6175" cy="142940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5493103" y="2758338"/>
            <a:ext cx="1842234" cy="144452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774146" y="4729544"/>
            <a:ext cx="779800" cy="780787"/>
            <a:chOff x="1482840" y="4923197"/>
            <a:chExt cx="550619" cy="595337"/>
          </a:xfrm>
        </p:grpSpPr>
        <p:sp>
          <p:nvSpPr>
            <p:cNvPr id="19" name="TextBox 18"/>
            <p:cNvSpPr txBox="1"/>
            <p:nvPr/>
          </p:nvSpPr>
          <p:spPr>
            <a:xfrm>
              <a:off x="1649015" y="5082732"/>
              <a:ext cx="251184" cy="3050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Arial"/>
                </a:rPr>
                <a:t>S</a:t>
              </a:r>
              <a:endParaRPr lang="en-US" dirty="0">
                <a:latin typeface="Arial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482840" y="4923197"/>
              <a:ext cx="550619" cy="595337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n>
                  <a:solidFill>
                    <a:srgbClr val="000000"/>
                  </a:solidFill>
                </a:ln>
                <a:noFill/>
                <a:latin typeface="Arial"/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1343261" y="4782418"/>
            <a:ext cx="21138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>
              <a:latin typeface="Arial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753953" y="5127028"/>
            <a:ext cx="14515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/>
              </a:rPr>
              <a:t>1 2 3 4 5 …</a:t>
            </a:r>
            <a:endParaRPr lang="en-US" sz="1600" dirty="0">
              <a:latin typeface="Arial"/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1553946" y="5132558"/>
            <a:ext cx="176113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4" name="Group 103"/>
          <p:cNvGrpSpPr/>
          <p:nvPr/>
        </p:nvGrpSpPr>
        <p:grpSpPr>
          <a:xfrm>
            <a:off x="657228" y="1743923"/>
            <a:ext cx="4480798" cy="1020969"/>
            <a:chOff x="657228" y="1743923"/>
            <a:chExt cx="4480798" cy="1020969"/>
          </a:xfrm>
        </p:grpSpPr>
        <p:grpSp>
          <p:nvGrpSpPr>
            <p:cNvPr id="37" name="Group 36"/>
            <p:cNvGrpSpPr/>
            <p:nvPr/>
          </p:nvGrpSpPr>
          <p:grpSpPr>
            <a:xfrm>
              <a:off x="1948041" y="1939521"/>
              <a:ext cx="1829677" cy="736734"/>
              <a:chOff x="832558" y="2593315"/>
              <a:chExt cx="1827307" cy="657271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832558" y="2593315"/>
                <a:ext cx="1778040" cy="606823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n>
                    <a:solidFill>
                      <a:srgbClr val="000000"/>
                    </a:solidFill>
                  </a:ln>
                  <a:noFill/>
                  <a:latin typeface="Arial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834227" y="2619735"/>
                <a:ext cx="1825638" cy="6308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Arial"/>
                  </a:rPr>
                  <a:t>Sequence Regen. </a:t>
                </a:r>
              </a:p>
              <a:p>
                <a:r>
                  <a:rPr lang="en-US" sz="1600" dirty="0" smtClean="0">
                    <a:latin typeface="Arial"/>
                  </a:rPr>
                  <a:t>       Algorithm</a:t>
                </a:r>
                <a:endParaRPr lang="en-US" sz="1600" dirty="0">
                  <a:latin typeface="Arial"/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4127332" y="1770786"/>
              <a:ext cx="1010694" cy="987552"/>
              <a:chOff x="3985689" y="2593315"/>
              <a:chExt cx="1438377" cy="1481040"/>
            </a:xfrm>
            <a:solidFill>
              <a:srgbClr val="FFFEC4"/>
            </a:solidFill>
          </p:grpSpPr>
          <p:sp>
            <p:nvSpPr>
              <p:cNvPr id="30" name="Rectangle 29"/>
              <p:cNvSpPr/>
              <p:nvPr/>
            </p:nvSpPr>
            <p:spPr>
              <a:xfrm>
                <a:off x="4007160" y="2703161"/>
                <a:ext cx="1184595" cy="1371194"/>
              </a:xfrm>
              <a:prstGeom prst="rect">
                <a:avLst/>
              </a:prstGeom>
              <a:grpFill/>
              <a:ln>
                <a:solidFill>
                  <a:srgbClr val="00000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n>
                    <a:solidFill>
                      <a:srgbClr val="000000"/>
                    </a:solidFill>
                  </a:ln>
                  <a:noFill/>
                  <a:latin typeface="Arial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4083756" y="2593315"/>
                <a:ext cx="1219717" cy="1386018"/>
              </a:xfrm>
              <a:prstGeom prst="rect">
                <a:avLst/>
              </a:prstGeom>
              <a:grpFill/>
              <a:ln>
                <a:solidFill>
                  <a:srgbClr val="00000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n>
                    <a:solidFill>
                      <a:srgbClr val="000000"/>
                    </a:solidFill>
                  </a:ln>
                  <a:solidFill>
                    <a:schemeClr val="tx2"/>
                  </a:solidFill>
                  <a:latin typeface="Arial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3985689" y="2914518"/>
                <a:ext cx="1438377" cy="7105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latin typeface="Arial"/>
                    <a:cs typeface="Arial"/>
                  </a:rPr>
                  <a:t>Reorder</a:t>
                </a:r>
              </a:p>
              <a:p>
                <a:pPr algn="ctr"/>
                <a:r>
                  <a:rPr lang="en-US" sz="1600" dirty="0" smtClean="0">
                    <a:latin typeface="Arial"/>
                    <a:cs typeface="Arial"/>
                  </a:rPr>
                  <a:t>config</a:t>
                </a:r>
                <a:r>
                  <a:rPr lang="en-US" sz="1600" dirty="0">
                    <a:latin typeface="Arial"/>
                    <a:cs typeface="Arial"/>
                  </a:rPr>
                  <a:t>.</a:t>
                </a: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657228" y="1743923"/>
              <a:ext cx="889176" cy="1020969"/>
              <a:chOff x="4007160" y="2593315"/>
              <a:chExt cx="1296313" cy="1472896"/>
            </a:xfrm>
            <a:solidFill>
              <a:srgbClr val="FFFEC4"/>
            </a:solidFill>
          </p:grpSpPr>
          <p:sp>
            <p:nvSpPr>
              <p:cNvPr id="34" name="Rectangle 33"/>
              <p:cNvSpPr/>
              <p:nvPr/>
            </p:nvSpPr>
            <p:spPr>
              <a:xfrm>
                <a:off x="4007160" y="2653878"/>
                <a:ext cx="1184595" cy="1412333"/>
              </a:xfrm>
              <a:prstGeom prst="rect">
                <a:avLst/>
              </a:prstGeom>
              <a:grpFill/>
              <a:ln>
                <a:solidFill>
                  <a:srgbClr val="00000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n>
                    <a:solidFill>
                      <a:srgbClr val="000000"/>
                    </a:solidFill>
                  </a:ln>
                  <a:noFill/>
                  <a:latin typeface="Times New Roman"/>
                  <a:cs typeface="Times New Roman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4083756" y="2593315"/>
                <a:ext cx="1219717" cy="1386018"/>
              </a:xfrm>
              <a:prstGeom prst="rect">
                <a:avLst/>
              </a:prstGeom>
              <a:grpFill/>
              <a:ln>
                <a:solidFill>
                  <a:srgbClr val="00000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n>
                    <a:solidFill>
                      <a:srgbClr val="000000"/>
                    </a:solidFill>
                  </a:ln>
                  <a:solidFill>
                    <a:schemeClr val="tx2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4085117" y="2910972"/>
                <a:ext cx="1218356" cy="694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latin typeface="Arial"/>
                    <a:cs typeface="Arial"/>
                  </a:rPr>
                  <a:t>Input </a:t>
                </a:r>
              </a:p>
              <a:p>
                <a:pPr algn="ctr"/>
                <a:r>
                  <a:rPr lang="en-US" sz="1600" dirty="0" smtClean="0">
                    <a:latin typeface="Arial"/>
                    <a:cs typeface="Arial"/>
                  </a:rPr>
                  <a:t>RD</a:t>
                </a:r>
              </a:p>
            </p:txBody>
          </p:sp>
        </p:grpSp>
        <p:cxnSp>
          <p:nvCxnSpPr>
            <p:cNvPr id="39" name="Straight Arrow Connector 38"/>
            <p:cNvCxnSpPr/>
            <p:nvPr/>
          </p:nvCxnSpPr>
          <p:spPr>
            <a:xfrm>
              <a:off x="3743507" y="2271406"/>
              <a:ext cx="39225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/>
            <p:nvPr/>
          </p:nvCxnSpPr>
          <p:spPr>
            <a:xfrm>
              <a:off x="1546404" y="2271406"/>
              <a:ext cx="39225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9624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7F1DA-5495-ED4A-8448-89C50BCD5794}" type="slidenum">
              <a:rPr lang="en-US" smtClean="0"/>
              <a:t>24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284" y="3278116"/>
            <a:ext cx="8158939" cy="2590989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44284" y="870858"/>
            <a:ext cx="7982859" cy="2104572"/>
          </a:xfrm>
        </p:spPr>
        <p:txBody>
          <a:bodyPr>
            <a:normAutofit/>
          </a:bodyPr>
          <a:lstStyle/>
          <a:p>
            <a:r>
              <a:rPr lang="en-US" dirty="0" smtClean="0"/>
              <a:t>Workflow:</a:t>
            </a:r>
          </a:p>
          <a:p>
            <a:pPr marL="457200" lvl="1" indent="0">
              <a:buNone/>
            </a:pPr>
            <a:r>
              <a:rPr lang="en-US" dirty="0" smtClean="0"/>
              <a:t>    </a:t>
            </a:r>
            <a:r>
              <a:rPr lang="en-US" sz="2600" dirty="0" smtClean="0"/>
              <a:t>Take packet trace -&gt; calculate RD                                            -&gt; sequence regeneration algorithm </a:t>
            </a:r>
          </a:p>
          <a:p>
            <a:pPr marL="457200" lvl="1" indent="0">
              <a:buNone/>
            </a:pPr>
            <a:r>
              <a:rPr lang="en-US" sz="2600" dirty="0" smtClean="0"/>
              <a:t>-&gt; feed it to dummynet -&gt; emulation</a:t>
            </a:r>
          </a:p>
        </p:txBody>
      </p:sp>
    </p:spTree>
    <p:extLst>
      <p:ext uri="{BB962C8B-B14F-4D97-AF65-F5344CB8AC3E}">
        <p14:creationId xmlns:p14="http://schemas.microsoft.com/office/powerpoint/2010/main" val="406286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4016649"/>
              </p:ext>
            </p:extLst>
          </p:nvPr>
        </p:nvGraphicFramePr>
        <p:xfrm>
          <a:off x="116963" y="2088938"/>
          <a:ext cx="8859629" cy="4439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86" name="Document" r:id="rId5" imgW="5626100" imgH="2819400" progId="Word.Document.12">
                  <p:embed/>
                </p:oleObj>
              </mc:Choice>
              <mc:Fallback>
                <p:oleObj name="Document" r:id="rId5" imgW="5626100" imgH="2819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>
                        <a:alphaModFix/>
                      </a:blip>
                      <a:stretch>
                        <a:fillRect/>
                      </a:stretch>
                    </p:blipFill>
                    <p:spPr>
                      <a:xfrm>
                        <a:off x="116963" y="2088938"/>
                        <a:ext cx="8859629" cy="44397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7F1DA-5495-ED4A-8448-89C50BCD5794}" type="slidenum">
              <a:rPr lang="en-US" smtClean="0"/>
              <a:t>25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98714" y="818866"/>
            <a:ext cx="7120844" cy="1219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Destination host in Cape Town</a:t>
            </a:r>
            <a:endParaRPr lang="en-US" sz="400" dirty="0" smtClean="0"/>
          </a:p>
          <a:p>
            <a:r>
              <a:rPr lang="en-US" sz="2000" dirty="0" smtClean="0"/>
              <a:t>N = ~ 130K</a:t>
            </a:r>
            <a:endParaRPr lang="en-US" sz="500" dirty="0" smtClean="0"/>
          </a:p>
          <a:p>
            <a:r>
              <a:rPr lang="en-US" sz="2000" dirty="0" smtClean="0"/>
              <a:t>Runtime = ~1s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7785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902" y="828093"/>
            <a:ext cx="7024744" cy="65962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j-lt"/>
              </a:rPr>
              <a:t>Summary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2483" y="1779431"/>
            <a:ext cx="8082369" cy="4850636"/>
          </a:xfrm>
        </p:spPr>
        <p:txBody>
          <a:bodyPr>
            <a:normAutofit/>
          </a:bodyPr>
          <a:lstStyle/>
          <a:p>
            <a:r>
              <a:rPr lang="en-US" dirty="0" smtClean="0"/>
              <a:t>Reordering </a:t>
            </a:r>
          </a:p>
          <a:p>
            <a:pPr lvl="1"/>
            <a:r>
              <a:rPr lang="en-US" dirty="0"/>
              <a:t>Prevalent network phenomenon</a:t>
            </a:r>
          </a:p>
          <a:p>
            <a:pPr lvl="1"/>
            <a:r>
              <a:rPr lang="en-US" dirty="0" smtClean="0"/>
              <a:t>Increasingly becoming important to pay attention to</a:t>
            </a:r>
          </a:p>
          <a:p>
            <a:pPr lvl="1"/>
            <a:r>
              <a:rPr lang="en-US" dirty="0" smtClean="0"/>
              <a:t>Sophisticated metrics needed</a:t>
            </a:r>
          </a:p>
          <a:p>
            <a:r>
              <a:rPr lang="en-US" dirty="0" smtClean="0"/>
              <a:t>Hence</a:t>
            </a:r>
          </a:p>
          <a:p>
            <a:pPr lvl="1"/>
            <a:r>
              <a:rPr lang="en-US" dirty="0" smtClean="0"/>
              <a:t>Important to include as a feature in emulators</a:t>
            </a:r>
          </a:p>
          <a:p>
            <a:pPr lvl="1"/>
            <a:r>
              <a:rPr lang="en-US" dirty="0" smtClean="0"/>
              <a:t>Implement support for RD</a:t>
            </a:r>
          </a:p>
          <a:p>
            <a:pPr lvl="2"/>
            <a:r>
              <a:rPr lang="en-US" dirty="0"/>
              <a:t>C</a:t>
            </a:r>
            <a:r>
              <a:rPr lang="en-US" dirty="0" smtClean="0"/>
              <a:t>urrently most </a:t>
            </a:r>
            <a:r>
              <a:rPr lang="en-US" dirty="0"/>
              <a:t>sophisticated metric </a:t>
            </a:r>
            <a:r>
              <a:rPr lang="en-US" dirty="0" smtClean="0"/>
              <a:t>available</a:t>
            </a:r>
          </a:p>
          <a:p>
            <a:pPr lvl="2"/>
            <a:r>
              <a:rPr lang="en-US" dirty="0" smtClean="0"/>
              <a:t>Incomplete </a:t>
            </a:r>
            <a:r>
              <a:rPr lang="en-US" dirty="0"/>
              <a:t>without sequence </a:t>
            </a:r>
            <a:r>
              <a:rPr lang="en-US" dirty="0" err="1"/>
              <a:t>regen</a:t>
            </a:r>
            <a:r>
              <a:rPr lang="en-US" dirty="0"/>
              <a:t> </a:t>
            </a:r>
            <a:r>
              <a:rPr lang="en-US" dirty="0" smtClean="0"/>
              <a:t>algorithm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7F1DA-5495-ED4A-8448-89C50BCD5794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07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7F1DA-5495-ED4A-8448-89C50BCD579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641" y="2197414"/>
            <a:ext cx="5250849" cy="15524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54678" y="4737282"/>
            <a:ext cx="1883743" cy="105589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38421" y="5122542"/>
            <a:ext cx="1672593" cy="31099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896073" y="4837164"/>
            <a:ext cx="642186" cy="8418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70935" y="5116639"/>
            <a:ext cx="1883743" cy="3567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7200" y="4951315"/>
            <a:ext cx="642186" cy="8418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2813" y="5149737"/>
            <a:ext cx="12421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050" dirty="0" smtClean="0">
                <a:solidFill>
                  <a:prstClr val="black"/>
                </a:solidFill>
                <a:latin typeface="Calibri"/>
              </a:rPr>
              <a:t>Input packets </a:t>
            </a:r>
            <a:r>
              <a:rPr lang="en-US" sz="1050" dirty="0" smtClean="0">
                <a:solidFill>
                  <a:prstClr val="black"/>
                </a:solidFill>
                <a:latin typeface="Calibri"/>
                <a:sym typeface="Wingdings"/>
              </a:rPr>
              <a:t></a:t>
            </a:r>
            <a:endParaRPr lang="en-US" sz="10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27928" y="5531782"/>
            <a:ext cx="109938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050" dirty="0" smtClean="0">
                <a:solidFill>
                  <a:prstClr val="black"/>
                </a:solidFill>
                <a:latin typeface="Calibri"/>
              </a:rPr>
              <a:t>Finite queue representing router buffer</a:t>
            </a:r>
            <a:endParaRPr lang="en-US" sz="10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63819" y="5850572"/>
            <a:ext cx="10993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050" dirty="0" smtClean="0">
                <a:solidFill>
                  <a:prstClr val="black"/>
                </a:solidFill>
                <a:latin typeface="Calibri"/>
              </a:rPr>
              <a:t>Scheduler</a:t>
            </a:r>
            <a:endParaRPr lang="en-US" sz="10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24044" y="5465363"/>
            <a:ext cx="15013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050" dirty="0" smtClean="0">
                <a:solidFill>
                  <a:prstClr val="black"/>
                </a:solidFill>
                <a:latin typeface="Calibri"/>
              </a:rPr>
              <a:t>Pipe representing a communications link, has an associated delay and bandwidth</a:t>
            </a:r>
            <a:endParaRPr lang="en-US" sz="10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46662" y="5132815"/>
            <a:ext cx="14998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050" dirty="0" smtClean="0">
                <a:solidFill>
                  <a:prstClr val="black"/>
                </a:solidFill>
                <a:latin typeface="Calibri"/>
              </a:rPr>
              <a:t>Output packets </a:t>
            </a:r>
            <a:r>
              <a:rPr lang="en-US" sz="1050" dirty="0" smtClean="0">
                <a:solidFill>
                  <a:prstClr val="black"/>
                </a:solidFill>
                <a:latin typeface="Calibri"/>
                <a:sym typeface="Wingdings"/>
              </a:rPr>
              <a:t></a:t>
            </a:r>
            <a:endParaRPr lang="en-US" sz="105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14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457200"/>
            <a:r>
              <a:rPr lang="en-US" dirty="0">
                <a:latin typeface="+mj-lt"/>
              </a:rPr>
              <a:t>Reorder Density (RD)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457200"/>
            <a:r>
              <a:rPr lang="en-US" dirty="0" smtClean="0"/>
              <a:t>Measures displacements </a:t>
            </a:r>
            <a:r>
              <a:rPr lang="en-US" dirty="0"/>
              <a:t>of packets from their original </a:t>
            </a:r>
            <a:r>
              <a:rPr lang="en-US" dirty="0" smtClean="0"/>
              <a:t>positions in a sequence </a:t>
            </a:r>
          </a:p>
          <a:p>
            <a:pPr marL="914400" lvl="1" indent="-457200"/>
            <a:r>
              <a:rPr lang="en-US" dirty="0" smtClean="0"/>
              <a:t>Considers both early and late packet arrival</a:t>
            </a:r>
          </a:p>
          <a:p>
            <a:pPr marL="914400" lvl="1" indent="-457200"/>
            <a:r>
              <a:rPr lang="en-US" dirty="0" smtClean="0"/>
              <a:t>Relatively very </a:t>
            </a:r>
            <a:r>
              <a:rPr lang="en-US" dirty="0"/>
              <a:t>c</a:t>
            </a:r>
            <a:r>
              <a:rPr lang="en-US" dirty="0" smtClean="0"/>
              <a:t>omprehensive metric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7F1DA-5495-ED4A-8448-89C50BCD579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9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007" y="2023833"/>
            <a:ext cx="7872381" cy="4721088"/>
          </a:xfrm>
        </p:spPr>
        <p:txBody>
          <a:bodyPr>
            <a:normAutofit/>
          </a:bodyPr>
          <a:lstStyle/>
          <a:p>
            <a:pPr indent="-342900"/>
            <a:r>
              <a:rPr lang="en-US" dirty="0" smtClean="0"/>
              <a:t>Need reordering </a:t>
            </a:r>
            <a:r>
              <a:rPr lang="en-US" dirty="0"/>
              <a:t>f</a:t>
            </a:r>
            <a:r>
              <a:rPr lang="en-US" dirty="0" smtClean="0"/>
              <a:t>or realistic simulation/emulation</a:t>
            </a:r>
          </a:p>
          <a:p>
            <a:pPr indent="-342900"/>
            <a:endParaRPr lang="en-US" sz="900" dirty="0" smtClean="0"/>
          </a:p>
          <a:p>
            <a:pPr lvl="1" indent="-342900"/>
            <a:r>
              <a:rPr lang="en-US" dirty="0" smtClean="0"/>
              <a:t>Emulating</a:t>
            </a:r>
            <a:r>
              <a:rPr lang="en-US" dirty="0"/>
              <a:t> </a:t>
            </a:r>
            <a:r>
              <a:rPr lang="en-US" b="1" dirty="0" smtClean="0"/>
              <a:t>cause</a:t>
            </a:r>
            <a:r>
              <a:rPr lang="en-US" dirty="0" smtClean="0"/>
              <a:t> won’t result in precise or       repeatable results</a:t>
            </a:r>
          </a:p>
          <a:p>
            <a:pPr lvl="1" indent="-342900"/>
            <a:endParaRPr lang="en-US" sz="800" dirty="0" smtClean="0"/>
          </a:p>
          <a:p>
            <a:pPr lvl="1" indent="-342900"/>
            <a:r>
              <a:rPr lang="en-US" dirty="0" smtClean="0"/>
              <a:t>Goal is precise</a:t>
            </a:r>
            <a:r>
              <a:rPr lang="en-US" dirty="0"/>
              <a:t>, repeatable, controlled </a:t>
            </a:r>
            <a:r>
              <a:rPr lang="en-US" dirty="0" smtClean="0"/>
              <a:t>reordering</a:t>
            </a:r>
          </a:p>
          <a:p>
            <a:pPr lvl="1" indent="-342900"/>
            <a:endParaRPr lang="en-US" sz="900" dirty="0"/>
          </a:p>
          <a:p>
            <a:pPr lvl="1" indent="-342900"/>
            <a:r>
              <a:rPr lang="en-US" dirty="0"/>
              <a:t>Users may want to test their apps/protocols in high reordering </a:t>
            </a:r>
            <a:r>
              <a:rPr lang="en-US" dirty="0" smtClean="0"/>
              <a:t>networks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7F1DA-5495-ED4A-8448-89C50BCD5794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6006" y="727845"/>
            <a:ext cx="7024744" cy="114300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Introduction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8448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867" y="-4607"/>
            <a:ext cx="7024744" cy="119144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Reorder Density (RD) Metric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868" y="1291380"/>
            <a:ext cx="8152521" cy="547161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  <a:cs typeface="Arial"/>
              </a:rPr>
              <a:t>Reorder Density (RD)  [</a:t>
            </a:r>
            <a:r>
              <a:rPr lang="en-US" dirty="0" err="1" smtClean="0">
                <a:solidFill>
                  <a:srgbClr val="000000"/>
                </a:solidFill>
                <a:cs typeface="Arial"/>
              </a:rPr>
              <a:t>Piratla</a:t>
            </a:r>
            <a:r>
              <a:rPr lang="en-US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uk-UA" dirty="0" smtClean="0">
                <a:solidFill>
                  <a:srgbClr val="000000"/>
                </a:solidFill>
                <a:cs typeface="Arial"/>
              </a:rPr>
              <a:t>’</a:t>
            </a:r>
            <a:r>
              <a:rPr lang="en-US" dirty="0" smtClean="0">
                <a:solidFill>
                  <a:srgbClr val="000000"/>
                </a:solidFill>
                <a:cs typeface="Arial"/>
              </a:rPr>
              <a:t>05]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C</a:t>
            </a:r>
            <a:r>
              <a:rPr lang="en-US" dirty="0" smtClean="0">
                <a:solidFill>
                  <a:srgbClr val="000000"/>
                </a:solidFill>
              </a:rPr>
              <a:t>aptures reordering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by measuring displacements </a:t>
            </a:r>
            <a:r>
              <a:rPr lang="en-US" dirty="0">
                <a:solidFill>
                  <a:srgbClr val="000000"/>
                </a:solidFill>
              </a:rPr>
              <a:t>of </a:t>
            </a:r>
            <a:r>
              <a:rPr lang="en-US" dirty="0" smtClean="0">
                <a:solidFill>
                  <a:srgbClr val="000000"/>
                </a:solidFill>
              </a:rPr>
              <a:t>packets </a:t>
            </a:r>
            <a:r>
              <a:rPr lang="en-US" dirty="0">
                <a:solidFill>
                  <a:srgbClr val="000000"/>
                </a:solidFill>
              </a:rPr>
              <a:t>from </a:t>
            </a:r>
            <a:r>
              <a:rPr lang="en-US" dirty="0" smtClean="0">
                <a:solidFill>
                  <a:srgbClr val="000000"/>
                </a:solidFill>
              </a:rPr>
              <a:t>original positions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RD calculation </a:t>
            </a:r>
            <a:r>
              <a:rPr lang="en-US" dirty="0" smtClean="0">
                <a:solidFill>
                  <a:srgbClr val="000000"/>
                </a:solidFill>
              </a:rPr>
              <a:t>algorithm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Packet trace 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 RD</a:t>
            </a: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RD </a:t>
            </a:r>
            <a:r>
              <a:rPr lang="en-US" b="1" dirty="0" smtClean="0">
                <a:solidFill>
                  <a:srgbClr val="000000"/>
                </a:solidFill>
              </a:rPr>
              <a:t>sequence regeneration algorithm</a:t>
            </a:r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RD </a:t>
            </a:r>
            <a:r>
              <a:rPr lang="en-US" dirty="0">
                <a:solidFill>
                  <a:srgbClr val="000000"/>
                </a:solidFill>
                <a:sym typeface="Wingdings"/>
              </a:rPr>
              <a:t> 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Packet trace with reordering applied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sym typeface="Wingdings"/>
              </a:rPr>
              <a:t>Will be used while simulating/emulating reordering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  <a:sym typeface="Wingdings"/>
              </a:rPr>
              <a:t>RD </a:t>
            </a:r>
            <a:r>
              <a:rPr lang="en-US" dirty="0">
                <a:solidFill>
                  <a:srgbClr val="000000"/>
                </a:solidFill>
                <a:sym typeface="Wingdings"/>
              </a:rPr>
              <a:t>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 Emulator </a:t>
            </a:r>
            <a:r>
              <a:rPr lang="en-US" dirty="0">
                <a:solidFill>
                  <a:srgbClr val="000000"/>
                </a:solidFill>
                <a:sym typeface="Wingdings"/>
              </a:rPr>
              <a:t>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 Reordered packet trace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2850" y="102706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7F1DA-5495-ED4A-8448-89C50BCD57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58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Contributions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0" y="2304143"/>
            <a:ext cx="7024744" cy="3822020"/>
          </a:xfrm>
        </p:spPr>
        <p:txBody>
          <a:bodyPr>
            <a:normAutofit/>
          </a:bodyPr>
          <a:lstStyle/>
          <a:p>
            <a:r>
              <a:rPr lang="en-US" dirty="0" smtClean="0"/>
              <a:t>Algorithm for sequence regeneration from the RD reordering metric</a:t>
            </a:r>
            <a:endParaRPr lang="en-US" dirty="0"/>
          </a:p>
          <a:p>
            <a:r>
              <a:rPr lang="en-US" dirty="0" smtClean="0"/>
              <a:t>Dummynet emulator extension to support reordering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7F1DA-5495-ED4A-8448-89C50BCD57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6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12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944" y="616239"/>
            <a:ext cx="6777317" cy="4786779"/>
          </a:xfrm>
        </p:spPr>
        <p:txBody>
          <a:bodyPr>
            <a:normAutofit/>
          </a:bodyPr>
          <a:lstStyle/>
          <a:p>
            <a:pPr marL="514350" indent="-457200"/>
            <a:r>
              <a:rPr lang="en-US" sz="2800" b="1" dirty="0" smtClean="0"/>
              <a:t>RD calculation example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7F1DA-5495-ED4A-8448-89C50BCD5794}" type="slidenum">
              <a:rPr lang="en-US" smtClean="0"/>
              <a:t>6</a:t>
            </a:fld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203200" y="1704496"/>
            <a:ext cx="8729663" cy="992870"/>
            <a:chOff x="203200" y="1704496"/>
            <a:chExt cx="8729663" cy="992870"/>
          </a:xfrm>
        </p:grpSpPr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21378535"/>
                </p:ext>
              </p:extLst>
            </p:nvPr>
          </p:nvGraphicFramePr>
          <p:xfrm>
            <a:off x="203200" y="1709941"/>
            <a:ext cx="8729663" cy="987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5" name="Document" r:id="rId5" imgW="5626100" imgH="635000" progId="Word.Document.12">
                    <p:embed/>
                  </p:oleObj>
                </mc:Choice>
                <mc:Fallback>
                  <p:oleObj name="Document" r:id="rId5" imgW="5626100" imgH="635000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03200" y="1709941"/>
                          <a:ext cx="8729663" cy="9874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2297596" y="1704496"/>
              <a:ext cx="9889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Arial"/>
                  <a:cs typeface="Arial"/>
                </a:rPr>
                <a:t>Send:</a:t>
              </a:r>
              <a:endParaRPr lang="en-US" dirty="0">
                <a:latin typeface="Arial"/>
                <a:cs typeface="Arial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03200" y="4558025"/>
            <a:ext cx="8810625" cy="1743139"/>
            <a:chOff x="203200" y="4558025"/>
            <a:chExt cx="8810625" cy="1743139"/>
          </a:xfrm>
        </p:grpSpPr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56314821"/>
                </p:ext>
              </p:extLst>
            </p:nvPr>
          </p:nvGraphicFramePr>
          <p:xfrm>
            <a:off x="203200" y="4558025"/>
            <a:ext cx="8810625" cy="1301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6" name="Document" r:id="rId8" imgW="5676900" imgH="838200" progId="Word.Document.12">
                    <p:embed/>
                  </p:oleObj>
                </mc:Choice>
                <mc:Fallback>
                  <p:oleObj name="Document" r:id="rId8" imgW="5676900" imgH="838200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03200" y="4558025"/>
                          <a:ext cx="8810625" cy="13017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TextBox 6"/>
            <p:cNvSpPr txBox="1"/>
            <p:nvPr/>
          </p:nvSpPr>
          <p:spPr>
            <a:xfrm>
              <a:off x="3853110" y="5901054"/>
              <a:ext cx="18663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Arial"/>
                  <a:cs typeface="Arial"/>
                </a:rPr>
                <a:t> RD Histogram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03200" y="3120877"/>
            <a:ext cx="8729663" cy="987425"/>
            <a:chOff x="203200" y="3120877"/>
            <a:chExt cx="8729663" cy="987425"/>
          </a:xfrm>
        </p:grpSpPr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09319875"/>
                </p:ext>
              </p:extLst>
            </p:nvPr>
          </p:nvGraphicFramePr>
          <p:xfrm>
            <a:off x="203200" y="3120877"/>
            <a:ext cx="8729663" cy="987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7" name="Document" r:id="rId11" imgW="5626100" imgH="635000" progId="Word.Document.12">
                    <p:embed/>
                  </p:oleObj>
                </mc:Choice>
                <mc:Fallback>
                  <p:oleObj name="Document" r:id="rId11" imgW="5626100" imgH="635000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03200" y="3120877"/>
                          <a:ext cx="8729663" cy="9874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TextBox 13"/>
            <p:cNvSpPr txBox="1"/>
            <p:nvPr/>
          </p:nvSpPr>
          <p:spPr>
            <a:xfrm>
              <a:off x="1904461" y="3178979"/>
              <a:ext cx="13821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Arial"/>
                  <a:cs typeface="Arial"/>
                </a:rPr>
                <a:t>Receive:</a:t>
              </a:r>
              <a:endParaRPr lang="en-US" dirty="0">
                <a:latin typeface="Arial"/>
                <a:cs typeface="Arial"/>
              </a:endParaRPr>
            </a:p>
          </p:txBody>
        </p:sp>
      </p:grpSp>
      <p:cxnSp>
        <p:nvCxnSpPr>
          <p:cNvPr id="20" name="Straight Arrow Connector 19"/>
          <p:cNvCxnSpPr/>
          <p:nvPr/>
        </p:nvCxnSpPr>
        <p:spPr>
          <a:xfrm>
            <a:off x="4081443" y="2237506"/>
            <a:ext cx="1013225" cy="883371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4067172" y="2223237"/>
            <a:ext cx="513747" cy="89764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4568031" y="2240632"/>
            <a:ext cx="512366" cy="89764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2597282" y="5022660"/>
            <a:ext cx="4266962" cy="430887"/>
            <a:chOff x="2597282" y="5022660"/>
            <a:chExt cx="4266962" cy="430887"/>
          </a:xfrm>
        </p:grpSpPr>
        <p:sp>
          <p:nvSpPr>
            <p:cNvPr id="8" name="TextBox 7"/>
            <p:cNvSpPr txBox="1"/>
            <p:nvPr/>
          </p:nvSpPr>
          <p:spPr>
            <a:xfrm>
              <a:off x="2597282" y="5022660"/>
              <a:ext cx="2311866" cy="43088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solidFill>
                    <a:srgbClr val="FF0000"/>
                  </a:solidFill>
                  <a:latin typeface="Arial"/>
                  <a:cs typeface="Arial"/>
                </a:rPr>
                <a:t>2</a:t>
              </a:r>
              <a:endParaRPr lang="en-US" sz="2200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036584" y="5022660"/>
              <a:ext cx="1827660" cy="43088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FF0000"/>
                  </a:solidFill>
                  <a:latin typeface="Arial"/>
                  <a:cs typeface="Arial"/>
                </a:rPr>
                <a:t>1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554469" y="5382470"/>
            <a:ext cx="4309775" cy="430887"/>
            <a:chOff x="2554469" y="5382470"/>
            <a:chExt cx="4309775" cy="430887"/>
          </a:xfrm>
        </p:grpSpPr>
        <p:sp>
          <p:nvSpPr>
            <p:cNvPr id="21" name="TextBox 20"/>
            <p:cNvSpPr txBox="1"/>
            <p:nvPr/>
          </p:nvSpPr>
          <p:spPr>
            <a:xfrm>
              <a:off x="2554469" y="5382470"/>
              <a:ext cx="2311866" cy="43088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solidFill>
                    <a:srgbClr val="FF0000"/>
                  </a:solidFill>
                  <a:latin typeface="Arial"/>
                  <a:cs typeface="Arial"/>
                </a:rPr>
                <a:t>-1</a:t>
              </a:r>
              <a:endParaRPr lang="en-US" sz="2200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036584" y="5382470"/>
              <a:ext cx="1827660" cy="43088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solidFill>
                    <a:srgbClr val="FF0000"/>
                  </a:solidFill>
                  <a:latin typeface="Arial"/>
                  <a:cs typeface="Arial"/>
                </a:rPr>
                <a:t>2</a:t>
              </a:r>
              <a:endParaRPr lang="en-US" sz="2200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755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430" y="497872"/>
            <a:ext cx="8233229" cy="61685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j-lt"/>
              </a:rPr>
              <a:t>Sequence </a:t>
            </a:r>
            <a:r>
              <a:rPr lang="en-US" dirty="0">
                <a:latin typeface="+mj-lt"/>
              </a:rPr>
              <a:t>R</a:t>
            </a:r>
            <a:r>
              <a:rPr lang="en-US" dirty="0" smtClean="0">
                <a:latin typeface="+mj-lt"/>
              </a:rPr>
              <a:t>egeneration Algorithm</a:t>
            </a:r>
            <a:endParaRPr lang="en-US" dirty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7F1DA-5495-ED4A-8448-89C50BCD5794}" type="slidenum">
              <a:rPr lang="en-US" smtClean="0"/>
              <a:t>7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-1692275" y="2296061"/>
            <a:ext cx="8732838" cy="3113088"/>
            <a:chOff x="-1692275" y="2791531"/>
            <a:chExt cx="8732838" cy="3113088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59699601"/>
                </p:ext>
              </p:extLst>
            </p:nvPr>
          </p:nvGraphicFramePr>
          <p:xfrm>
            <a:off x="-1692275" y="2791531"/>
            <a:ext cx="8732838" cy="3113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250" name="Document" r:id="rId5" imgW="5626100" imgH="2006600" progId="Word.Document.12">
                    <p:embed/>
                  </p:oleObj>
                </mc:Choice>
                <mc:Fallback>
                  <p:oleObj name="Document" r:id="rId5" imgW="5626100" imgH="2006600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-1692275" y="2791531"/>
                          <a:ext cx="8732838" cy="31130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TextBox 9"/>
            <p:cNvSpPr txBox="1"/>
            <p:nvPr/>
          </p:nvSpPr>
          <p:spPr>
            <a:xfrm>
              <a:off x="1351207" y="5358887"/>
              <a:ext cx="29726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Arial"/>
                  <a:cs typeface="Arial"/>
                </a:rPr>
                <a:t>Input </a:t>
              </a:r>
              <a:r>
                <a:rPr lang="en-US" sz="2400" dirty="0">
                  <a:latin typeface="Arial"/>
                  <a:cs typeface="Arial"/>
                </a:rPr>
                <a:t>RD Histogram</a:t>
              </a:r>
            </a:p>
          </p:txBody>
        </p:sp>
      </p:grp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1381309"/>
              </p:ext>
            </p:extLst>
          </p:nvPr>
        </p:nvGraphicFramePr>
        <p:xfrm>
          <a:off x="2524125" y="3115217"/>
          <a:ext cx="8729663" cy="171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251" name="Document" r:id="rId8" imgW="5626100" imgH="1104900" progId="Word.Document.12">
                  <p:embed/>
                </p:oleObj>
              </mc:Choice>
              <mc:Fallback>
                <p:oleObj name="Document" r:id="rId8" imgW="5626100" imgH="1104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524125" y="3115217"/>
                        <a:ext cx="8729663" cy="1717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540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716" y="1850571"/>
            <a:ext cx="7837713" cy="3982058"/>
          </a:xfrm>
        </p:spPr>
        <p:txBody>
          <a:bodyPr>
            <a:normAutofit/>
          </a:bodyPr>
          <a:lstStyle/>
          <a:p>
            <a:pPr marL="342900" lvl="1"/>
            <a:r>
              <a:rPr lang="en-US" sz="2400" dirty="0" smtClean="0">
                <a:solidFill>
                  <a:srgbClr val="000000"/>
                </a:solidFill>
              </a:rPr>
              <a:t>Use max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flow –like approach </a:t>
            </a:r>
            <a:r>
              <a:rPr lang="en-US" dirty="0">
                <a:solidFill>
                  <a:schemeClr val="tx1"/>
                </a:solidFill>
              </a:rPr>
              <a:t>w</a:t>
            </a:r>
            <a:r>
              <a:rPr lang="en-US" sz="2200" dirty="0" smtClean="0">
                <a:solidFill>
                  <a:schemeClr val="tx1"/>
                </a:solidFill>
              </a:rPr>
              <a:t>ith additional components for constraints</a:t>
            </a:r>
          </a:p>
          <a:p>
            <a:pPr marL="617220" lvl="2"/>
            <a:endParaRPr lang="en-US" sz="600" dirty="0" smtClean="0">
              <a:solidFill>
                <a:srgbClr val="000000"/>
              </a:solidFill>
            </a:endParaRP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Create graph to represent permutations of displacements in input histogram</a:t>
            </a:r>
          </a:p>
          <a:p>
            <a:pPr marL="525780" indent="-457200">
              <a:buFont typeface="+mj-lt"/>
              <a:buAutoNum type="arabicPeriod"/>
            </a:pPr>
            <a:endParaRPr lang="en-US" sz="600" dirty="0" smtClean="0">
              <a:solidFill>
                <a:srgbClr val="000000"/>
              </a:solidFill>
            </a:endParaRP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Use greedy search with backtracking</a:t>
            </a:r>
          </a:p>
          <a:p>
            <a:pPr lvl="3"/>
            <a:r>
              <a:rPr lang="en-US" dirty="0" smtClean="0">
                <a:solidFill>
                  <a:srgbClr val="000000"/>
                </a:solidFill>
              </a:rPr>
              <a:t>Find paths that represents output permutation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7F1DA-5495-ED4A-8448-89C50BCD5794}" type="slidenum">
              <a:rPr lang="en-US" smtClean="0"/>
              <a:t>8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98715" y="779497"/>
            <a:ext cx="7982857" cy="75033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Sequence Regeneration Algorithm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14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" name="Object 1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6089263"/>
              </p:ext>
            </p:extLst>
          </p:nvPr>
        </p:nvGraphicFramePr>
        <p:xfrm>
          <a:off x="2902526" y="466576"/>
          <a:ext cx="4880565" cy="1767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30" name="Document" r:id="rId5" imgW="5626100" imgH="2057400" progId="Word.Document.12">
                  <p:embed/>
                </p:oleObj>
              </mc:Choice>
              <mc:Fallback>
                <p:oleObj name="Document" r:id="rId5" imgW="5626100" imgH="2057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02526" y="466576"/>
                        <a:ext cx="4880565" cy="1767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3350060" y="1318726"/>
            <a:ext cx="569846" cy="2832741"/>
            <a:chOff x="3350060" y="1318726"/>
            <a:chExt cx="569846" cy="2832741"/>
          </a:xfrm>
        </p:grpSpPr>
        <p:sp>
          <p:nvSpPr>
            <p:cNvPr id="17" name="Cube 16"/>
            <p:cNvSpPr/>
            <p:nvPr/>
          </p:nvSpPr>
          <p:spPr>
            <a:xfrm>
              <a:off x="3350060" y="1318726"/>
              <a:ext cx="569846" cy="2832741"/>
            </a:xfrm>
            <a:prstGeom prst="cub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3522132" y="1747841"/>
              <a:ext cx="91440" cy="9144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  <a:tileRect/>
            </a:gra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3522132" y="2390792"/>
              <a:ext cx="91440" cy="9144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  <a:tileRect/>
            </a:gra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3522132" y="3064111"/>
              <a:ext cx="91440" cy="9144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  <a:tileRect/>
            </a:gra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3522132" y="3684458"/>
              <a:ext cx="91440" cy="9144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  <a:tileRect/>
            </a:gra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494314" y="1815573"/>
            <a:ext cx="569846" cy="2832741"/>
            <a:chOff x="6494314" y="1815573"/>
            <a:chExt cx="569846" cy="2832741"/>
          </a:xfrm>
        </p:grpSpPr>
        <p:sp>
          <p:nvSpPr>
            <p:cNvPr id="21" name="Cube 20"/>
            <p:cNvSpPr/>
            <p:nvPr/>
          </p:nvSpPr>
          <p:spPr>
            <a:xfrm>
              <a:off x="6494314" y="1815573"/>
              <a:ext cx="569846" cy="2832741"/>
            </a:xfrm>
            <a:prstGeom prst="cub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9BBB5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6654746" y="2238907"/>
              <a:ext cx="91440" cy="9144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  <a:tileRect/>
            </a:gra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6654746" y="2881858"/>
              <a:ext cx="91440" cy="9144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  <a:tileRect/>
            </a:gra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6654746" y="3555177"/>
              <a:ext cx="91440" cy="9144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  <a:tileRect/>
            </a:gra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4" name="Oval 83"/>
            <p:cNvSpPr/>
            <p:nvPr/>
          </p:nvSpPr>
          <p:spPr>
            <a:xfrm>
              <a:off x="6654746" y="4175524"/>
              <a:ext cx="91440" cy="9144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  <a:tileRect/>
            </a:gra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3613572" y="1810956"/>
            <a:ext cx="3086894" cy="1088297"/>
          </a:xfrm>
          <a:prstGeom prst="straightConnector1">
            <a:avLst/>
          </a:prstGeom>
          <a:ln>
            <a:solidFill>
              <a:srgbClr val="77933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flipH="1" flipV="1">
            <a:off x="3589327" y="1793562"/>
            <a:ext cx="3111139" cy="1125414"/>
          </a:xfrm>
          <a:prstGeom prst="line">
            <a:avLst/>
          </a:prstGeom>
          <a:ln w="76200" cmpd="sng">
            <a:solidFill>
              <a:schemeClr val="bg2">
                <a:lumMod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370609"/>
              </p:ext>
            </p:extLst>
          </p:nvPr>
        </p:nvGraphicFramePr>
        <p:xfrm>
          <a:off x="7000858" y="490155"/>
          <a:ext cx="1840084" cy="38716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60021"/>
                <a:gridCol w="460021"/>
                <a:gridCol w="460021"/>
                <a:gridCol w="460021"/>
              </a:tblGrid>
              <a:tr h="38716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7287217" y="3044371"/>
            <a:ext cx="569846" cy="2832741"/>
            <a:chOff x="7287217" y="3044371"/>
            <a:chExt cx="569846" cy="2832741"/>
          </a:xfrm>
        </p:grpSpPr>
        <p:sp>
          <p:nvSpPr>
            <p:cNvPr id="14" name="Cube 13"/>
            <p:cNvSpPr/>
            <p:nvPr/>
          </p:nvSpPr>
          <p:spPr>
            <a:xfrm>
              <a:off x="7287217" y="3044371"/>
              <a:ext cx="569846" cy="2832741"/>
            </a:xfrm>
            <a:prstGeom prst="cube">
              <a:avLst/>
            </a:prstGeom>
            <a:solidFill>
              <a:srgbClr val="D9D9D9"/>
            </a:solidFill>
            <a:ln>
              <a:solidFill>
                <a:srgbClr val="A6A6A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7467533" y="3508885"/>
              <a:ext cx="91440" cy="9144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  <a:tileRect/>
            </a:gra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7467533" y="4151836"/>
              <a:ext cx="91440" cy="9144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  <a:tileRect/>
            </a:gra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7" name="Oval 86"/>
            <p:cNvSpPr/>
            <p:nvPr/>
          </p:nvSpPr>
          <p:spPr>
            <a:xfrm>
              <a:off x="7467533" y="4825155"/>
              <a:ext cx="91440" cy="9144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  <a:tileRect/>
            </a:gra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8" name="Oval 87"/>
            <p:cNvSpPr/>
            <p:nvPr/>
          </p:nvSpPr>
          <p:spPr>
            <a:xfrm>
              <a:off x="7467533" y="5445502"/>
              <a:ext cx="91440" cy="9144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  <a:tileRect/>
            </a:gra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702678" y="1806912"/>
            <a:ext cx="569846" cy="2832741"/>
            <a:chOff x="2702678" y="1806912"/>
            <a:chExt cx="569846" cy="2832741"/>
          </a:xfrm>
        </p:grpSpPr>
        <p:sp>
          <p:nvSpPr>
            <p:cNvPr id="148" name="Cube 147"/>
            <p:cNvSpPr/>
            <p:nvPr/>
          </p:nvSpPr>
          <p:spPr>
            <a:xfrm>
              <a:off x="2702678" y="1806912"/>
              <a:ext cx="569846" cy="2832741"/>
            </a:xfrm>
            <a:prstGeom prst="cub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9" name="Oval 148"/>
            <p:cNvSpPr/>
            <p:nvPr/>
          </p:nvSpPr>
          <p:spPr>
            <a:xfrm>
              <a:off x="2874750" y="2236027"/>
              <a:ext cx="91440" cy="9144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  <a:tileRect/>
            </a:gra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0" name="Oval 149"/>
            <p:cNvSpPr/>
            <p:nvPr/>
          </p:nvSpPr>
          <p:spPr>
            <a:xfrm>
              <a:off x="2874750" y="2878978"/>
              <a:ext cx="91440" cy="9144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  <a:tileRect/>
            </a:gra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1" name="Oval 150"/>
            <p:cNvSpPr/>
            <p:nvPr/>
          </p:nvSpPr>
          <p:spPr>
            <a:xfrm>
              <a:off x="2874750" y="3552297"/>
              <a:ext cx="91440" cy="9144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  <a:tileRect/>
            </a:gra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2" name="Oval 151"/>
            <p:cNvSpPr/>
            <p:nvPr/>
          </p:nvSpPr>
          <p:spPr>
            <a:xfrm>
              <a:off x="2874750" y="4172644"/>
              <a:ext cx="91440" cy="9144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  <a:tileRect/>
            </a:gra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071682" y="2602766"/>
            <a:ext cx="569846" cy="2832741"/>
            <a:chOff x="2071682" y="2602766"/>
            <a:chExt cx="569846" cy="2832741"/>
          </a:xfrm>
        </p:grpSpPr>
        <p:sp>
          <p:nvSpPr>
            <p:cNvPr id="158" name="Cube 157"/>
            <p:cNvSpPr/>
            <p:nvPr/>
          </p:nvSpPr>
          <p:spPr>
            <a:xfrm>
              <a:off x="2071682" y="2602766"/>
              <a:ext cx="569846" cy="2832741"/>
            </a:xfrm>
            <a:prstGeom prst="cub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9" name="Oval 158"/>
            <p:cNvSpPr/>
            <p:nvPr/>
          </p:nvSpPr>
          <p:spPr>
            <a:xfrm>
              <a:off x="2243754" y="3031881"/>
              <a:ext cx="91440" cy="9144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  <a:tileRect/>
            </a:gra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0" name="Oval 159"/>
            <p:cNvSpPr/>
            <p:nvPr/>
          </p:nvSpPr>
          <p:spPr>
            <a:xfrm>
              <a:off x="2243754" y="3674832"/>
              <a:ext cx="91440" cy="9144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  <a:tileRect/>
            </a:gra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1" name="Oval 160"/>
            <p:cNvSpPr/>
            <p:nvPr/>
          </p:nvSpPr>
          <p:spPr>
            <a:xfrm>
              <a:off x="2243754" y="4348151"/>
              <a:ext cx="91440" cy="9144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  <a:tileRect/>
            </a:gra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2" name="Oval 161"/>
            <p:cNvSpPr/>
            <p:nvPr/>
          </p:nvSpPr>
          <p:spPr>
            <a:xfrm>
              <a:off x="2243754" y="4968498"/>
              <a:ext cx="91440" cy="9144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  <a:tileRect/>
            </a:gra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65" name="TextBox 264"/>
          <p:cNvSpPr txBox="1"/>
          <p:nvPr/>
        </p:nvSpPr>
        <p:spPr>
          <a:xfrm>
            <a:off x="8434948" y="4528567"/>
            <a:ext cx="1059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s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uper-sink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6" name="TextBox 265"/>
          <p:cNvSpPr txBox="1"/>
          <p:nvPr/>
        </p:nvSpPr>
        <p:spPr>
          <a:xfrm>
            <a:off x="-16902" y="613483"/>
            <a:ext cx="1622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s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uper-source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7" name="TextBox 266"/>
          <p:cNvSpPr txBox="1"/>
          <p:nvPr/>
        </p:nvSpPr>
        <p:spPr>
          <a:xfrm>
            <a:off x="6571960" y="5877457"/>
            <a:ext cx="2076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>
                <a:solidFill>
                  <a:prstClr val="black"/>
                </a:solidFill>
                <a:latin typeface="Calibri"/>
              </a:rPr>
              <a:t>s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ub-sinks (N)</a:t>
            </a:r>
          </a:p>
        </p:txBody>
      </p:sp>
      <p:sp>
        <p:nvSpPr>
          <p:cNvPr id="268" name="TextBox 267"/>
          <p:cNvSpPr txBox="1"/>
          <p:nvPr/>
        </p:nvSpPr>
        <p:spPr>
          <a:xfrm>
            <a:off x="1493869" y="440194"/>
            <a:ext cx="2095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sub-sources </a:t>
            </a:r>
          </a:p>
          <a:p>
            <a:pPr algn="ctr"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(#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of displacements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)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0" name="TextBox 269"/>
          <p:cNvSpPr txBox="1"/>
          <p:nvPr/>
        </p:nvSpPr>
        <p:spPr>
          <a:xfrm>
            <a:off x="2396254" y="6095989"/>
            <a:ext cx="1803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bipartite graphs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8822266" y="4123238"/>
            <a:ext cx="186267" cy="200389"/>
          </a:xfrm>
          <a:prstGeom prst="ellipse">
            <a:avLst/>
          </a:prstGeom>
          <a:solidFill>
            <a:srgbClr val="D9D9D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287865" y="980170"/>
            <a:ext cx="186267" cy="200389"/>
          </a:xfrm>
          <a:prstGeom prst="ellipse">
            <a:avLst/>
          </a:prstGeom>
          <a:solidFill>
            <a:srgbClr val="D9D9D9"/>
          </a:solidFill>
          <a:ln>
            <a:solidFill>
              <a:srgbClr val="59595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30255" y="1452128"/>
            <a:ext cx="2832741" cy="1418668"/>
            <a:chOff x="-30255" y="1452128"/>
            <a:chExt cx="2832741" cy="1418668"/>
          </a:xfrm>
        </p:grpSpPr>
        <p:sp>
          <p:nvSpPr>
            <p:cNvPr id="13" name="Cube 12"/>
            <p:cNvSpPr/>
            <p:nvPr/>
          </p:nvSpPr>
          <p:spPr>
            <a:xfrm rot="13554894">
              <a:off x="1101193" y="770801"/>
              <a:ext cx="569846" cy="2832741"/>
            </a:xfrm>
            <a:prstGeom prst="cube">
              <a:avLst>
                <a:gd name="adj" fmla="val 26443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7" name="Oval 96"/>
            <p:cNvSpPr/>
            <p:nvPr/>
          </p:nvSpPr>
          <p:spPr>
            <a:xfrm>
              <a:off x="1253100" y="2320759"/>
              <a:ext cx="91440" cy="9144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  <a:tileRect/>
            </a:gra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9" name="Oval 98"/>
            <p:cNvSpPr/>
            <p:nvPr/>
          </p:nvSpPr>
          <p:spPr>
            <a:xfrm>
              <a:off x="2150596" y="1452128"/>
              <a:ext cx="91440" cy="9144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  <a:tileRect/>
            </a:gra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0" name="Oval 99"/>
            <p:cNvSpPr/>
            <p:nvPr/>
          </p:nvSpPr>
          <p:spPr>
            <a:xfrm>
              <a:off x="1718775" y="1869594"/>
              <a:ext cx="91440" cy="9144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  <a:tileRect/>
            </a:gra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8" name="Oval 97"/>
            <p:cNvSpPr/>
            <p:nvPr/>
          </p:nvSpPr>
          <p:spPr>
            <a:xfrm>
              <a:off x="778930" y="2779356"/>
              <a:ext cx="91440" cy="9144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  <a:tileRect/>
            </a:gra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433852" y="3357963"/>
            <a:ext cx="569846" cy="2832741"/>
            <a:chOff x="1433852" y="3357963"/>
            <a:chExt cx="569846" cy="2832741"/>
          </a:xfrm>
        </p:grpSpPr>
        <p:sp>
          <p:nvSpPr>
            <p:cNvPr id="153" name="Cube 152"/>
            <p:cNvSpPr/>
            <p:nvPr/>
          </p:nvSpPr>
          <p:spPr>
            <a:xfrm>
              <a:off x="1433852" y="3357963"/>
              <a:ext cx="569846" cy="2832741"/>
            </a:xfrm>
            <a:prstGeom prst="cub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4" name="Oval 153"/>
            <p:cNvSpPr/>
            <p:nvPr/>
          </p:nvSpPr>
          <p:spPr>
            <a:xfrm>
              <a:off x="1605924" y="3787078"/>
              <a:ext cx="91440" cy="9144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  <a:tileRect/>
            </a:gra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5" name="Oval 154"/>
            <p:cNvSpPr/>
            <p:nvPr/>
          </p:nvSpPr>
          <p:spPr>
            <a:xfrm>
              <a:off x="1605924" y="4430029"/>
              <a:ext cx="91440" cy="9144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  <a:tileRect/>
            </a:gra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6" name="Oval 155"/>
            <p:cNvSpPr/>
            <p:nvPr/>
          </p:nvSpPr>
          <p:spPr>
            <a:xfrm>
              <a:off x="1605924" y="5103348"/>
              <a:ext cx="91440" cy="9144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  <a:tileRect/>
            </a:gra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7" name="Oval 156"/>
            <p:cNvSpPr/>
            <p:nvPr/>
          </p:nvSpPr>
          <p:spPr>
            <a:xfrm>
              <a:off x="1605924" y="5740628"/>
              <a:ext cx="91440" cy="9144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  <a:tileRect/>
            </a:gra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cxnSp>
        <p:nvCxnSpPr>
          <p:cNvPr id="107" name="Straight Arrow Connector 106"/>
          <p:cNvCxnSpPr>
            <a:cxnSpLocks/>
            <a:stCxn id="58" idx="1"/>
            <a:endCxn id="83" idx="1"/>
          </p:cNvCxnSpPr>
          <p:nvPr/>
        </p:nvCxnSpPr>
        <p:spPr>
          <a:xfrm>
            <a:off x="3535523" y="2404183"/>
            <a:ext cx="3132614" cy="1164385"/>
          </a:xfrm>
          <a:prstGeom prst="straightConnector1">
            <a:avLst/>
          </a:prstGeom>
          <a:ln>
            <a:solidFill>
              <a:srgbClr val="77933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cxnSpLocks/>
            <a:stCxn id="59" idx="7"/>
            <a:endCxn id="84" idx="1"/>
          </p:cNvCxnSpPr>
          <p:nvPr/>
        </p:nvCxnSpPr>
        <p:spPr>
          <a:xfrm>
            <a:off x="3600181" y="3077502"/>
            <a:ext cx="3067956" cy="1111413"/>
          </a:xfrm>
          <a:prstGeom prst="straightConnector1">
            <a:avLst/>
          </a:prstGeom>
          <a:ln>
            <a:solidFill>
              <a:srgbClr val="77933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5862937" y="2295487"/>
            <a:ext cx="569846" cy="2832741"/>
            <a:chOff x="5862937" y="2295487"/>
            <a:chExt cx="569846" cy="2832741"/>
          </a:xfrm>
        </p:grpSpPr>
        <p:sp>
          <p:nvSpPr>
            <p:cNvPr id="22" name="Cube 21"/>
            <p:cNvSpPr/>
            <p:nvPr/>
          </p:nvSpPr>
          <p:spPr>
            <a:xfrm>
              <a:off x="5862937" y="2295487"/>
              <a:ext cx="569846" cy="2832741"/>
            </a:xfrm>
            <a:prstGeom prst="cub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8EB4E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179" name="Group 178"/>
            <p:cNvGrpSpPr/>
            <p:nvPr/>
          </p:nvGrpSpPr>
          <p:grpSpPr>
            <a:xfrm>
              <a:off x="6028222" y="2746894"/>
              <a:ext cx="91440" cy="2028057"/>
              <a:chOff x="6028222" y="2221971"/>
              <a:chExt cx="91440" cy="2028057"/>
            </a:xfrm>
          </p:grpSpPr>
          <p:sp>
            <p:nvSpPr>
              <p:cNvPr id="77" name="Oval 76"/>
              <p:cNvSpPr/>
              <p:nvPr/>
            </p:nvSpPr>
            <p:spPr>
              <a:xfrm>
                <a:off x="6028222" y="2221971"/>
                <a:ext cx="91440" cy="9144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  <a:tileRect/>
              </a:gra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6028222" y="2864922"/>
                <a:ext cx="91440" cy="9144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  <a:tileRect/>
              </a:gra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028222" y="3538241"/>
                <a:ext cx="91440" cy="9144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  <a:tileRect/>
              </a:gra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6028222" y="4158588"/>
                <a:ext cx="91440" cy="9144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  <a:tileRect/>
              </a:gra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cxnSp>
        <p:nvCxnSpPr>
          <p:cNvPr id="5" name="Straight Arrow Connector 4"/>
          <p:cNvCxnSpPr>
            <a:stCxn id="149" idx="0"/>
            <a:endCxn id="79" idx="0"/>
          </p:cNvCxnSpPr>
          <p:nvPr/>
        </p:nvCxnSpPr>
        <p:spPr>
          <a:xfrm>
            <a:off x="2920470" y="2236027"/>
            <a:ext cx="3153472" cy="18271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stCxn id="150" idx="7"/>
            <a:endCxn id="80" idx="2"/>
          </p:cNvCxnSpPr>
          <p:nvPr/>
        </p:nvCxnSpPr>
        <p:spPr>
          <a:xfrm>
            <a:off x="2952799" y="2892369"/>
            <a:ext cx="3075423" cy="18368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5224372" y="2715602"/>
            <a:ext cx="569846" cy="2832741"/>
            <a:chOff x="5224372" y="2715602"/>
            <a:chExt cx="569846" cy="2832741"/>
          </a:xfrm>
        </p:grpSpPr>
        <p:sp>
          <p:nvSpPr>
            <p:cNvPr id="19" name="Cube 18"/>
            <p:cNvSpPr/>
            <p:nvPr/>
          </p:nvSpPr>
          <p:spPr>
            <a:xfrm>
              <a:off x="5224372" y="2715602"/>
              <a:ext cx="569846" cy="2832741"/>
            </a:xfrm>
            <a:prstGeom prst="cub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D9969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180" name="Group 179"/>
            <p:cNvGrpSpPr/>
            <p:nvPr/>
          </p:nvGrpSpPr>
          <p:grpSpPr>
            <a:xfrm>
              <a:off x="5384765" y="3187149"/>
              <a:ext cx="91440" cy="2028057"/>
              <a:chOff x="5384765" y="2662226"/>
              <a:chExt cx="91440" cy="2028057"/>
            </a:xfrm>
          </p:grpSpPr>
          <p:sp>
            <p:nvSpPr>
              <p:cNvPr id="69" name="Oval 68"/>
              <p:cNvSpPr/>
              <p:nvPr/>
            </p:nvSpPr>
            <p:spPr>
              <a:xfrm>
                <a:off x="5384765" y="2662226"/>
                <a:ext cx="91440" cy="9144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  <a:tileRect/>
              </a:gra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5384765" y="3305177"/>
                <a:ext cx="91440" cy="9144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  <a:tileRect/>
              </a:gra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5384765" y="3978496"/>
                <a:ext cx="91440" cy="9144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  <a:tileRect/>
              </a:gra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5384765" y="4598843"/>
                <a:ext cx="91440" cy="9144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  <a:tileRect/>
              </a:gra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cxnSp>
        <p:nvCxnSpPr>
          <p:cNvPr id="228" name="Straight Arrow Connector 227"/>
          <p:cNvCxnSpPr>
            <a:stCxn id="160" idx="7"/>
            <a:endCxn id="69" idx="2"/>
          </p:cNvCxnSpPr>
          <p:nvPr/>
        </p:nvCxnSpPr>
        <p:spPr>
          <a:xfrm flipV="1">
            <a:off x="2321803" y="3232869"/>
            <a:ext cx="3062962" cy="4553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>
            <a:stCxn id="162" idx="2"/>
            <a:endCxn id="71" idx="0"/>
          </p:cNvCxnSpPr>
          <p:nvPr/>
        </p:nvCxnSpPr>
        <p:spPr>
          <a:xfrm flipV="1">
            <a:off x="2243754" y="4503419"/>
            <a:ext cx="3186731" cy="5107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>
            <a:stCxn id="161" idx="2"/>
            <a:endCxn id="70" idx="0"/>
          </p:cNvCxnSpPr>
          <p:nvPr/>
        </p:nvCxnSpPr>
        <p:spPr>
          <a:xfrm flipV="1">
            <a:off x="2243754" y="3830100"/>
            <a:ext cx="3186731" cy="5637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4592995" y="3263248"/>
            <a:ext cx="569846" cy="2832741"/>
            <a:chOff x="4592995" y="3263248"/>
            <a:chExt cx="569846" cy="2832741"/>
          </a:xfrm>
        </p:grpSpPr>
        <p:sp>
          <p:nvSpPr>
            <p:cNvPr id="20" name="Cube 19"/>
            <p:cNvSpPr/>
            <p:nvPr/>
          </p:nvSpPr>
          <p:spPr>
            <a:xfrm>
              <a:off x="4592995" y="3263248"/>
              <a:ext cx="569846" cy="2832741"/>
            </a:xfrm>
            <a:prstGeom prst="cube">
              <a:avLst/>
            </a:prstGeom>
            <a:solidFill>
              <a:srgbClr val="FAC090"/>
            </a:solidFill>
            <a:ln>
              <a:solidFill>
                <a:srgbClr val="F7964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181" name="Group 180"/>
            <p:cNvGrpSpPr/>
            <p:nvPr/>
          </p:nvGrpSpPr>
          <p:grpSpPr>
            <a:xfrm>
              <a:off x="4758247" y="3729008"/>
              <a:ext cx="91440" cy="2028057"/>
              <a:chOff x="4758247" y="3204085"/>
              <a:chExt cx="91440" cy="2028057"/>
            </a:xfrm>
          </p:grpSpPr>
          <p:sp>
            <p:nvSpPr>
              <p:cNvPr id="73" name="Oval 72"/>
              <p:cNvSpPr/>
              <p:nvPr/>
            </p:nvSpPr>
            <p:spPr>
              <a:xfrm>
                <a:off x="4758247" y="3204085"/>
                <a:ext cx="91440" cy="9144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  <a:tileRect/>
              </a:gra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4758247" y="3847036"/>
                <a:ext cx="91440" cy="9144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  <a:tileRect/>
              </a:gra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4758247" y="4520355"/>
                <a:ext cx="91440" cy="9144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  <a:tileRect/>
              </a:gra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4758247" y="5140702"/>
                <a:ext cx="91440" cy="9144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  <a:tileRect/>
              </a:gra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cxnSp>
        <p:nvCxnSpPr>
          <p:cNvPr id="237" name="Straight Arrow Connector 236"/>
          <p:cNvCxnSpPr>
            <a:stCxn id="156" idx="0"/>
            <a:endCxn id="73" idx="2"/>
          </p:cNvCxnSpPr>
          <p:nvPr/>
        </p:nvCxnSpPr>
        <p:spPr>
          <a:xfrm flipV="1">
            <a:off x="1651644" y="3774728"/>
            <a:ext cx="3106603" cy="1328620"/>
          </a:xfrm>
          <a:prstGeom prst="straightConnector1">
            <a:avLst/>
          </a:prstGeom>
          <a:ln>
            <a:solidFill>
              <a:srgbClr val="E46C0A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>
            <a:stCxn id="157" idx="1"/>
            <a:endCxn id="74" idx="2"/>
          </p:cNvCxnSpPr>
          <p:nvPr/>
        </p:nvCxnSpPr>
        <p:spPr>
          <a:xfrm flipV="1">
            <a:off x="1619315" y="4417679"/>
            <a:ext cx="3138932" cy="1336340"/>
          </a:xfrm>
          <a:prstGeom prst="straightConnector1">
            <a:avLst/>
          </a:prstGeom>
          <a:ln>
            <a:solidFill>
              <a:srgbClr val="E46C0A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6" name="Straight Arrow Connector 245"/>
          <p:cNvCxnSpPr>
            <a:stCxn id="85" idx="2"/>
            <a:endCxn id="23" idx="1"/>
          </p:cNvCxnSpPr>
          <p:nvPr/>
        </p:nvCxnSpPr>
        <p:spPr>
          <a:xfrm>
            <a:off x="7467533" y="3554605"/>
            <a:ext cx="1382011" cy="597979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>
            <a:stCxn id="86" idx="7"/>
            <a:endCxn id="23" idx="2"/>
          </p:cNvCxnSpPr>
          <p:nvPr/>
        </p:nvCxnSpPr>
        <p:spPr>
          <a:xfrm>
            <a:off x="7545582" y="4165227"/>
            <a:ext cx="1276684" cy="58206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>
            <a:stCxn id="87" idx="1"/>
            <a:endCxn id="23" idx="3"/>
          </p:cNvCxnSpPr>
          <p:nvPr/>
        </p:nvCxnSpPr>
        <p:spPr>
          <a:xfrm flipV="1">
            <a:off x="7480924" y="4294281"/>
            <a:ext cx="1368620" cy="544265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>
            <a:stCxn id="88" idx="5"/>
            <a:endCxn id="23" idx="4"/>
          </p:cNvCxnSpPr>
          <p:nvPr/>
        </p:nvCxnSpPr>
        <p:spPr>
          <a:xfrm flipV="1">
            <a:off x="7545582" y="4323627"/>
            <a:ext cx="1369818" cy="1199924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>
            <a:stCxn id="84" idx="3"/>
            <a:endCxn id="88" idx="0"/>
          </p:cNvCxnSpPr>
          <p:nvPr/>
        </p:nvCxnSpPr>
        <p:spPr>
          <a:xfrm>
            <a:off x="6668137" y="4253573"/>
            <a:ext cx="845116" cy="1191929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>
            <a:stCxn id="80" idx="1"/>
            <a:endCxn id="88" idx="1"/>
          </p:cNvCxnSpPr>
          <p:nvPr/>
        </p:nvCxnSpPr>
        <p:spPr>
          <a:xfrm>
            <a:off x="6041613" y="4696902"/>
            <a:ext cx="1439311" cy="761991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stCxn id="76" idx="6"/>
            <a:endCxn id="88" idx="3"/>
          </p:cNvCxnSpPr>
          <p:nvPr/>
        </p:nvCxnSpPr>
        <p:spPr>
          <a:xfrm flipV="1">
            <a:off x="4849687" y="5523551"/>
            <a:ext cx="2631237" cy="187794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>
            <a:stCxn id="72" idx="0"/>
            <a:endCxn id="88" idx="2"/>
          </p:cNvCxnSpPr>
          <p:nvPr/>
        </p:nvCxnSpPr>
        <p:spPr>
          <a:xfrm>
            <a:off x="5430485" y="5123766"/>
            <a:ext cx="2037048" cy="367456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>
            <a:stCxn id="98" idx="7"/>
            <a:endCxn id="154" idx="1"/>
          </p:cNvCxnSpPr>
          <p:nvPr/>
        </p:nvCxnSpPr>
        <p:spPr>
          <a:xfrm>
            <a:off x="856979" y="2792747"/>
            <a:ext cx="762336" cy="1007722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>
            <a:stCxn id="98" idx="2"/>
            <a:endCxn id="156" idx="1"/>
          </p:cNvCxnSpPr>
          <p:nvPr/>
        </p:nvCxnSpPr>
        <p:spPr>
          <a:xfrm>
            <a:off x="778930" y="2825076"/>
            <a:ext cx="840385" cy="229166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>
            <a:stCxn id="98" idx="1"/>
            <a:endCxn id="155" idx="1"/>
          </p:cNvCxnSpPr>
          <p:nvPr/>
        </p:nvCxnSpPr>
        <p:spPr>
          <a:xfrm>
            <a:off x="792321" y="2792747"/>
            <a:ext cx="826994" cy="165067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>
            <a:stCxn id="98" idx="1"/>
          </p:cNvCxnSpPr>
          <p:nvPr/>
        </p:nvCxnSpPr>
        <p:spPr>
          <a:xfrm>
            <a:off x="792321" y="2792747"/>
            <a:ext cx="813603" cy="2947881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4" name="Straight Arrow Connector 183"/>
          <p:cNvCxnSpPr>
            <a:stCxn id="26" idx="5"/>
            <a:endCxn id="98" idx="1"/>
          </p:cNvCxnSpPr>
          <p:nvPr/>
        </p:nvCxnSpPr>
        <p:spPr>
          <a:xfrm>
            <a:off x="446854" y="1151213"/>
            <a:ext cx="345467" cy="1641534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stCxn id="26" idx="5"/>
            <a:endCxn id="100" idx="1"/>
          </p:cNvCxnSpPr>
          <p:nvPr/>
        </p:nvCxnSpPr>
        <p:spPr>
          <a:xfrm>
            <a:off x="446854" y="1151213"/>
            <a:ext cx="1285312" cy="731772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7" name="Straight Arrow Connector 186"/>
          <p:cNvCxnSpPr>
            <a:stCxn id="26" idx="5"/>
            <a:endCxn id="97" idx="1"/>
          </p:cNvCxnSpPr>
          <p:nvPr/>
        </p:nvCxnSpPr>
        <p:spPr>
          <a:xfrm>
            <a:off x="446854" y="1151213"/>
            <a:ext cx="819637" cy="1182937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8" name="Straight Arrow Connector 187"/>
          <p:cNvCxnSpPr>
            <a:stCxn id="26" idx="5"/>
            <a:endCxn id="99" idx="1"/>
          </p:cNvCxnSpPr>
          <p:nvPr/>
        </p:nvCxnSpPr>
        <p:spPr>
          <a:xfrm>
            <a:off x="446854" y="1151213"/>
            <a:ext cx="1717133" cy="314306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4602577" y="69289"/>
            <a:ext cx="1562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N = 4 packets</a:t>
            </a:r>
          </a:p>
          <a:p>
            <a:pPr defTabSz="4572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7952927" y="492309"/>
            <a:ext cx="404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4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7035875" y="498809"/>
            <a:ext cx="404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 3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8406924" y="492309"/>
            <a:ext cx="456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 2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1" name="TextBox 120"/>
          <p:cNvSpPr txBox="1"/>
          <p:nvPr/>
        </p:nvSpPr>
        <p:spPr>
          <a:xfrm flipH="1">
            <a:off x="7495154" y="493223"/>
            <a:ext cx="414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 1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6937189" y="97850"/>
            <a:ext cx="1598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Solution: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1317" y="6427973"/>
            <a:ext cx="2133600" cy="365125"/>
          </a:xfrm>
        </p:spPr>
        <p:txBody>
          <a:bodyPr/>
          <a:lstStyle/>
          <a:p>
            <a:pPr algn="l"/>
            <a:fld id="{6FC7F1DA-5495-ED4A-8448-89C50BCD5794}" type="slidenum">
              <a:rPr lang="en-US" smtClean="0">
                <a:solidFill>
                  <a:prstClr val="black"/>
                </a:solidFill>
                <a:latin typeface="Calibri"/>
              </a:rPr>
              <a:pPr algn="l"/>
              <a:t>9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350060" y="984676"/>
            <a:ext cx="52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1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2735616" y="1453822"/>
            <a:ext cx="554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2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6571960" y="1455221"/>
            <a:ext cx="438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1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5886459" y="1980529"/>
            <a:ext cx="505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2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5271416" y="2391323"/>
            <a:ext cx="486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-1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2174118" y="2251075"/>
            <a:ext cx="417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-1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1493869" y="3006167"/>
            <a:ext cx="454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-2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4616517" y="2918976"/>
            <a:ext cx="505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-2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H="1" flipV="1">
            <a:off x="7783092" y="997103"/>
            <a:ext cx="1080164" cy="2881415"/>
          </a:xfrm>
          <a:prstGeom prst="straightConnector1">
            <a:avLst/>
          </a:prstGeom>
          <a:ln w="57150" cmpd="sng">
            <a:solidFill>
              <a:srgbClr val="1E1C1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/>
          <p:nvPr/>
        </p:nvCxnSpPr>
        <p:spPr>
          <a:xfrm>
            <a:off x="383952" y="1102908"/>
            <a:ext cx="1790166" cy="362611"/>
          </a:xfrm>
          <a:prstGeom prst="line">
            <a:avLst/>
          </a:prstGeom>
          <a:ln w="76200" cmpd="sng">
            <a:solidFill>
              <a:schemeClr val="bg2">
                <a:lumMod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H="1" flipV="1">
            <a:off x="6700466" y="2918976"/>
            <a:ext cx="794688" cy="1283290"/>
          </a:xfrm>
          <a:prstGeom prst="line">
            <a:avLst/>
          </a:prstGeom>
          <a:ln w="76200" cmpd="sng">
            <a:solidFill>
              <a:schemeClr val="bg2">
                <a:lumMod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>
            <a:stCxn id="178" idx="2"/>
          </p:cNvCxnSpPr>
          <p:nvPr/>
        </p:nvCxnSpPr>
        <p:spPr>
          <a:xfrm flipH="1" flipV="1">
            <a:off x="7495155" y="4188916"/>
            <a:ext cx="1286966" cy="25370"/>
          </a:xfrm>
          <a:prstGeom prst="line">
            <a:avLst/>
          </a:prstGeom>
          <a:ln w="76200" cmpd="sng">
            <a:solidFill>
              <a:schemeClr val="bg2">
                <a:lumMod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4" name="Oval 163"/>
          <p:cNvSpPr/>
          <p:nvPr/>
        </p:nvSpPr>
        <p:spPr>
          <a:xfrm>
            <a:off x="255445" y="952659"/>
            <a:ext cx="257014" cy="267731"/>
          </a:xfrm>
          <a:prstGeom prst="ellipse">
            <a:avLst/>
          </a:prstGeom>
          <a:solidFill>
            <a:srgbClr val="000000">
              <a:alpha val="63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5" name="Oval 164"/>
          <p:cNvSpPr/>
          <p:nvPr/>
        </p:nvSpPr>
        <p:spPr>
          <a:xfrm>
            <a:off x="2064789" y="1354008"/>
            <a:ext cx="257014" cy="267731"/>
          </a:xfrm>
          <a:prstGeom prst="ellipse">
            <a:avLst/>
          </a:prstGeom>
          <a:solidFill>
            <a:srgbClr val="000000">
              <a:alpha val="63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6" name="Oval 165"/>
          <p:cNvSpPr/>
          <p:nvPr/>
        </p:nvSpPr>
        <p:spPr>
          <a:xfrm>
            <a:off x="3444368" y="1659695"/>
            <a:ext cx="257014" cy="267731"/>
          </a:xfrm>
          <a:prstGeom prst="ellipse">
            <a:avLst/>
          </a:prstGeom>
          <a:solidFill>
            <a:srgbClr val="000000">
              <a:alpha val="63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37" name="Straight Connector 136"/>
          <p:cNvCxnSpPr>
            <a:stCxn id="57" idx="2"/>
          </p:cNvCxnSpPr>
          <p:nvPr/>
        </p:nvCxnSpPr>
        <p:spPr>
          <a:xfrm flipH="1" flipV="1">
            <a:off x="2133030" y="1439114"/>
            <a:ext cx="1389102" cy="354447"/>
          </a:xfrm>
          <a:prstGeom prst="line">
            <a:avLst/>
          </a:prstGeom>
          <a:ln w="76200" cmpd="sng">
            <a:solidFill>
              <a:schemeClr val="bg2">
                <a:lumMod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6" name="Oval 175"/>
          <p:cNvSpPr/>
          <p:nvPr/>
        </p:nvSpPr>
        <p:spPr>
          <a:xfrm>
            <a:off x="7381948" y="4063164"/>
            <a:ext cx="257014" cy="267731"/>
          </a:xfrm>
          <a:prstGeom prst="ellipse">
            <a:avLst/>
          </a:prstGeom>
          <a:solidFill>
            <a:srgbClr val="000000">
              <a:alpha val="63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8" name="Oval 177"/>
          <p:cNvSpPr/>
          <p:nvPr/>
        </p:nvSpPr>
        <p:spPr>
          <a:xfrm>
            <a:off x="8782121" y="4080420"/>
            <a:ext cx="257014" cy="267731"/>
          </a:xfrm>
          <a:prstGeom prst="ellipse">
            <a:avLst/>
          </a:prstGeom>
          <a:solidFill>
            <a:srgbClr val="000000">
              <a:alpha val="63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0" name="Oval 169"/>
          <p:cNvSpPr/>
          <p:nvPr/>
        </p:nvSpPr>
        <p:spPr>
          <a:xfrm>
            <a:off x="6571959" y="2775350"/>
            <a:ext cx="257014" cy="267731"/>
          </a:xfrm>
          <a:prstGeom prst="ellipse">
            <a:avLst/>
          </a:prstGeom>
          <a:solidFill>
            <a:srgbClr val="000000">
              <a:alpha val="63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2242036" y="1428839"/>
            <a:ext cx="5138195" cy="1522442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l">
              <a:rot lat="0" lon="0" rev="20400000"/>
            </a:lightRig>
          </a:scene3d>
          <a:sp3d>
            <a:bevelT/>
          </a:sp3d>
        </p:spPr>
        <p:txBody>
          <a:bodyPr rtlCol="0" anchor="ctr"/>
          <a:lstStyle/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Space complexity</a:t>
            </a: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7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O(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numUniqueDisplacements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*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numPackets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numUniqueDisplacements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usually small</a:t>
            </a:r>
          </a:p>
        </p:txBody>
      </p:sp>
      <p:sp>
        <p:nvSpPr>
          <p:cNvPr id="138" name="Rectangle 137"/>
          <p:cNvSpPr/>
          <p:nvPr/>
        </p:nvSpPr>
        <p:spPr>
          <a:xfrm>
            <a:off x="2242036" y="3444349"/>
            <a:ext cx="5139912" cy="1437232"/>
          </a:xfrm>
          <a:prstGeom prst="rect">
            <a:avLst/>
          </a:prstGeom>
          <a:solidFill>
            <a:srgbClr val="EEECE1"/>
          </a:solid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l">
              <a:rot lat="0" lon="0" rev="20400000"/>
            </a:lightRig>
          </a:scene3d>
          <a:sp3d>
            <a:bevelT/>
          </a:sp3d>
        </p:spPr>
        <p:txBody>
          <a:bodyPr rtlCol="0" anchor="ctr"/>
          <a:lstStyle/>
          <a:p>
            <a:pPr lvl="0" algn="ctr"/>
            <a:r>
              <a:rPr lang="en-US" b="1" kern="0" dirty="0" smtClean="0">
                <a:solidFill>
                  <a:sysClr val="windowText" lastClr="000000"/>
                </a:solidFill>
                <a:latin typeface="Arial"/>
                <a:cs typeface="Arial"/>
              </a:rPr>
              <a:t>Time complexity</a:t>
            </a:r>
          </a:p>
          <a:p>
            <a:pPr lvl="0" algn="ctr"/>
            <a:endParaRPr lang="en-US" sz="700" b="1" kern="0" dirty="0" smtClea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285750" lvl="0" indent="-285750">
              <a:buFont typeface="Arial"/>
              <a:buChar char="•"/>
            </a:pPr>
            <a:r>
              <a:rPr lang="en-US" kern="0" dirty="0" smtClean="0">
                <a:solidFill>
                  <a:sysClr val="windowText" lastClr="000000"/>
                </a:solidFill>
                <a:latin typeface="Arial"/>
                <a:cs typeface="Arial"/>
              </a:rPr>
              <a:t>O</a:t>
            </a:r>
            <a:r>
              <a:rPr lang="en-US" kern="0" dirty="0">
                <a:solidFill>
                  <a:sysClr val="windowText" lastClr="000000"/>
                </a:solidFill>
                <a:latin typeface="Arial"/>
                <a:cs typeface="Arial"/>
              </a:rPr>
              <a:t>(numUniqueDisplacements</a:t>
            </a:r>
            <a:r>
              <a:rPr lang="en-US" kern="0" baseline="30000" dirty="0">
                <a:solidFill>
                  <a:sysClr val="windowText" lastClr="000000"/>
                </a:solidFill>
                <a:latin typeface="Arial"/>
                <a:cs typeface="Arial"/>
              </a:rPr>
              <a:t>2</a:t>
            </a:r>
            <a:r>
              <a:rPr lang="en-US" kern="0" dirty="0">
                <a:solidFill>
                  <a:sysClr val="windowText" lastClr="000000"/>
                </a:solidFill>
                <a:latin typeface="Arial"/>
                <a:cs typeface="Arial"/>
              </a:rPr>
              <a:t>  * </a:t>
            </a:r>
            <a:r>
              <a:rPr lang="en-US" kern="0" dirty="0" err="1">
                <a:solidFill>
                  <a:sysClr val="windowText" lastClr="000000"/>
                </a:solidFill>
                <a:latin typeface="Arial"/>
                <a:cs typeface="Arial"/>
              </a:rPr>
              <a:t>numPackets</a:t>
            </a:r>
            <a:r>
              <a:rPr lang="en-US" kern="0" dirty="0" smtClean="0">
                <a:solidFill>
                  <a:sysClr val="windowText" lastClr="000000"/>
                </a:solidFill>
                <a:latin typeface="Arial"/>
                <a:cs typeface="Arial"/>
              </a:rPr>
              <a:t>)</a:t>
            </a:r>
          </a:p>
          <a:p>
            <a:pPr marL="285750" lvl="0" indent="-285750">
              <a:buFont typeface="Arial"/>
              <a:buChar char="•"/>
            </a:pPr>
            <a:r>
              <a:rPr lang="en-US" kern="0" dirty="0" smtClean="0">
                <a:solidFill>
                  <a:sysClr val="windowText" lastClr="000000"/>
                </a:solidFill>
                <a:latin typeface="Arial"/>
                <a:cs typeface="Arial"/>
              </a:rPr>
              <a:t>Worst</a:t>
            </a:r>
            <a:r>
              <a:rPr lang="en-US" kern="0" dirty="0">
                <a:solidFill>
                  <a:sysClr val="windowText" lastClr="000000"/>
                </a:solidFill>
                <a:latin typeface="Arial"/>
                <a:cs typeface="Arial"/>
              </a:rPr>
              <a:t>-</a:t>
            </a:r>
            <a:r>
              <a:rPr lang="en-US" kern="0" dirty="0" smtClean="0">
                <a:solidFill>
                  <a:sysClr val="windowText" lastClr="000000"/>
                </a:solidFill>
                <a:latin typeface="Arial"/>
                <a:cs typeface="Arial"/>
              </a:rPr>
              <a:t>case rare </a:t>
            </a:r>
            <a:r>
              <a:rPr lang="en-US" kern="0" dirty="0">
                <a:solidFill>
                  <a:sysClr val="windowText" lastClr="000000"/>
                </a:solidFill>
                <a:latin typeface="Arial"/>
                <a:cs typeface="Arial"/>
              </a:rPr>
              <a:t>in practice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/>
              <a:ea typeface="+mn-ea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5549837" y="329764"/>
            <a:ext cx="966899" cy="168343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7709762" y="3606033"/>
            <a:ext cx="966899" cy="168343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4048762" y="625012"/>
            <a:ext cx="2608317" cy="49832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4035490" y="924652"/>
            <a:ext cx="2608317" cy="49832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4077442" y="1224292"/>
            <a:ext cx="2608317" cy="49832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4045762" y="1523932"/>
            <a:ext cx="2608317" cy="49832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0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" grpId="0"/>
      <p:bldP spid="266" grpId="0"/>
      <p:bldP spid="267" grpId="0"/>
      <p:bldP spid="268" grpId="0"/>
      <p:bldP spid="270" grpId="0"/>
      <p:bldP spid="23" grpId="0" animBg="1"/>
      <p:bldP spid="26" grpId="0" animBg="1"/>
      <p:bldP spid="103" grpId="0"/>
      <p:bldP spid="118" grpId="0"/>
      <p:bldP spid="119" grpId="0"/>
      <p:bldP spid="120" grpId="0"/>
      <p:bldP spid="121" grpId="0"/>
      <p:bldP spid="122" grpId="0"/>
      <p:bldP spid="115" grpId="0"/>
      <p:bldP spid="127" grpId="0"/>
      <p:bldP spid="128" grpId="0"/>
      <p:bldP spid="129" grpId="0"/>
      <p:bldP spid="130" grpId="0"/>
      <p:bldP spid="133" grpId="0"/>
      <p:bldP spid="134" grpId="0"/>
      <p:bldP spid="135" grpId="0"/>
      <p:bldP spid="164" grpId="0" animBg="1"/>
      <p:bldP spid="165" grpId="0" animBg="1"/>
      <p:bldP spid="166" grpId="0" animBg="1"/>
      <p:bldP spid="176" grpId="0" animBg="1"/>
      <p:bldP spid="178" grpId="0" animBg="1"/>
      <p:bldP spid="170" grpId="0" animBg="1"/>
      <p:bldP spid="132" grpId="0" animBg="1"/>
      <p:bldP spid="138" grpId="0" animBg="1"/>
      <p:bldP spid="25" grpId="0" animBg="1"/>
      <p:bldP spid="131" grpId="1" animBg="1"/>
      <p:bldP spid="139" grpId="1" animBg="1"/>
      <p:bldP spid="140" grpId="2" animBg="1"/>
      <p:bldP spid="141" grpId="3" animBg="1"/>
      <p:bldP spid="144" grpId="4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14606</TotalTime>
  <Words>860</Words>
  <Application>Microsoft Macintosh PowerPoint</Application>
  <PresentationFormat>On-screen Show (4:3)</PresentationFormat>
  <Paragraphs>284</Paragraphs>
  <Slides>28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Calibri</vt:lpstr>
      <vt:lpstr>Century Gothic</vt:lpstr>
      <vt:lpstr>Times</vt:lpstr>
      <vt:lpstr>Times New Roman</vt:lpstr>
      <vt:lpstr>Wingdings</vt:lpstr>
      <vt:lpstr>Wingdings 2</vt:lpstr>
      <vt:lpstr>Austin</vt:lpstr>
      <vt:lpstr>Office Theme</vt:lpstr>
      <vt:lpstr>Document</vt:lpstr>
      <vt:lpstr>REALISTIC PACKET REORDERING FOR NETWORK EMULATION AND SIMULATION</vt:lpstr>
      <vt:lpstr>Introduction</vt:lpstr>
      <vt:lpstr>Introduction</vt:lpstr>
      <vt:lpstr>Reorder Density (RD) Metric</vt:lpstr>
      <vt:lpstr>Contributions</vt:lpstr>
      <vt:lpstr>PowerPoint Presentation</vt:lpstr>
      <vt:lpstr>Sequence Regeneration Algorithm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Thank You</vt:lpstr>
      <vt:lpstr>PowerPoint Presentation</vt:lpstr>
      <vt:lpstr>Experimenter Workflow</vt:lpstr>
      <vt:lpstr>PowerPoint Presentation</vt:lpstr>
      <vt:lpstr>PowerPoint Presentation</vt:lpstr>
      <vt:lpstr>Sequence Regeneration Algorithm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PowerPoint Presentation</vt:lpstr>
      <vt:lpstr>Reorder Density (RD)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REALISTIC TRAFFIC SHAPING  IN DUMMYNET LINK EMULATOR </dc:title>
  <dc:creator>Aisha Syed</dc:creator>
  <cp:lastModifiedBy>Robert Ricci</cp:lastModifiedBy>
  <cp:revision>741</cp:revision>
  <cp:lastPrinted>2015-12-03T11:28:50Z</cp:lastPrinted>
  <dcterms:created xsi:type="dcterms:W3CDTF">2014-04-19T04:40:23Z</dcterms:created>
  <dcterms:modified xsi:type="dcterms:W3CDTF">2015-12-03T11:32:32Z</dcterms:modified>
</cp:coreProperties>
</file>