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4" r:id="rId1"/>
  </p:sldMasterIdLst>
  <p:notesMasterIdLst>
    <p:notesMasterId r:id="rId29"/>
  </p:notesMasterIdLst>
  <p:handoutMasterIdLst>
    <p:handoutMasterId r:id="rId30"/>
  </p:handoutMasterIdLst>
  <p:sldIdLst>
    <p:sldId id="256" r:id="rId2"/>
    <p:sldId id="272" r:id="rId3"/>
    <p:sldId id="274" r:id="rId4"/>
    <p:sldId id="275" r:id="rId5"/>
    <p:sldId id="284" r:id="rId6"/>
    <p:sldId id="276" r:id="rId7"/>
    <p:sldId id="286" r:id="rId8"/>
    <p:sldId id="281" r:id="rId9"/>
    <p:sldId id="259" r:id="rId10"/>
    <p:sldId id="277" r:id="rId11"/>
    <p:sldId id="278" r:id="rId12"/>
    <p:sldId id="279" r:id="rId13"/>
    <p:sldId id="280" r:id="rId14"/>
    <p:sldId id="282" r:id="rId15"/>
    <p:sldId id="264" r:id="rId16"/>
    <p:sldId id="271" r:id="rId17"/>
    <p:sldId id="266" r:id="rId18"/>
    <p:sldId id="267" r:id="rId19"/>
    <p:sldId id="268" r:id="rId20"/>
    <p:sldId id="269" r:id="rId21"/>
    <p:sldId id="260" r:id="rId22"/>
    <p:sldId id="261" r:id="rId23"/>
    <p:sldId id="262" r:id="rId24"/>
    <p:sldId id="263" r:id="rId25"/>
    <p:sldId id="258" r:id="rId26"/>
    <p:sldId id="257" r:id="rId27"/>
    <p:sldId id="287" r:id="rId2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30" autoAdjust="0"/>
    <p:restoredTop sz="75939" autoAdjust="0"/>
  </p:normalViewPr>
  <p:slideViewPr>
    <p:cSldViewPr snapToGrid="0" snapToObjects="1">
      <p:cViewPr>
        <p:scale>
          <a:sx n="100" d="100"/>
          <a:sy n="100" d="100"/>
        </p:scale>
        <p:origin x="-1576" y="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389D0C-10DE-EB4A-A54C-A306BD4CFF1F}" type="datetimeFigureOut">
              <a:rPr lang="fr-FR" smtClean="0"/>
              <a:pPr/>
              <a:t>11/06/12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70C86-68B9-2142-8E5B-AA96006D52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78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1BAB5-D021-5B48-97E8-A39EC070ADCC}" type="datetimeFigureOut">
              <a:rPr lang="fr-FR" smtClean="0"/>
              <a:pPr/>
              <a:t>11/06/12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23E52-D8C7-5D4F-B9E7-A947B01B47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263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3E52-D8C7-5D4F-B9E7-A947B01B47C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86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</a:t>
            </a:r>
            <a:r>
              <a:rPr lang="en-US" baseline="0" dirty="0" smtClean="0"/>
              <a:t> strong conclusions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Just talk about the context, next the title</a:t>
            </a:r>
          </a:p>
          <a:p>
            <a:r>
              <a:rPr lang="en-US" baseline="0" dirty="0" smtClean="0"/>
              <a:t>Popup for the conclusion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3E52-D8C7-5D4F-B9E7-A947B01B47C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Split Thir</a:t>
            </a:r>
            <a:r>
              <a:rPr lang="en-US" baseline="0" dirty="0" smtClean="0"/>
              <a:t>d sub-bullet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Outliers:</a:t>
            </a:r>
          </a:p>
          <a:p>
            <a:r>
              <a:rPr lang="en-US" baseline="0" dirty="0" smtClean="0"/>
              <a:t>for example … LAN experiment are 20 times more expensive. But experiments may be still relevant. Separated </a:t>
            </a:r>
            <a:r>
              <a:rPr lang="en-US" baseline="0" dirty="0" err="1" smtClean="0"/>
              <a:t>testbeds</a:t>
            </a:r>
            <a:r>
              <a:rPr lang="en-US" baseline="0" dirty="0" smtClean="0"/>
              <a:t> ?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3E52-D8C7-5D4F-B9E7-A947B01B47C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37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PHYSICAL DESIGN</a:t>
            </a:r>
          </a:p>
          <a:p>
            <a:r>
              <a:rPr lang="en-US" dirty="0" smtClean="0"/>
              <a:t>PHYSICAL</a:t>
            </a:r>
          </a:p>
          <a:p>
            <a:r>
              <a:rPr lang="en-US" dirty="0" smtClean="0"/>
              <a:t>PHYSICAL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3E52-D8C7-5D4F-B9E7-A947B01B47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43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Carefully</a:t>
            </a:r>
            <a:r>
              <a:rPr lang="en-US" baseline="0" dirty="0" smtClean="0"/>
              <a:t> analysis the usage of the </a:t>
            </a:r>
            <a:r>
              <a:rPr lang="en-US" baseline="0" dirty="0" err="1" smtClean="0"/>
              <a:t>testbed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Several alternative </a:t>
            </a:r>
            <a:r>
              <a:rPr lang="en-US" dirty="0" err="1" smtClean="0"/>
              <a:t>testbed</a:t>
            </a:r>
            <a:r>
              <a:rPr lang="en-US" baseline="0" dirty="0" smtClean="0"/>
              <a:t> design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Evaluate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Conclusions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Then the “small” points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3E52-D8C7-5D4F-B9E7-A947B01B47C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60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it is big enough,</a:t>
            </a:r>
            <a:r>
              <a:rPr lang="en-US" baseline="0" dirty="0" smtClean="0"/>
              <a:t> multiple switches, bisection bandwidth dilemma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3E52-D8C7-5D4F-B9E7-A947B01B47C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91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REMOVE shade, increase dot line size</a:t>
            </a:r>
          </a:p>
          <a:p>
            <a:r>
              <a:rPr lang="en-US" dirty="0" smtClean="0"/>
              <a:t>Back</a:t>
            </a:r>
            <a:r>
              <a:rPr lang="en-US" baseline="0" dirty="0" smtClean="0"/>
              <a:t> to colors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Recent nodes instead of pc3000/d710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Emphaze</a:t>
            </a:r>
            <a:r>
              <a:rPr lang="en-US" baseline="0" dirty="0" smtClean="0"/>
              <a:t> old node or the nodes I am talking about during the talk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3E52-D8C7-5D4F-B9E7-A947B01B47C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94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  <a:r>
              <a:rPr lang="en-US" baseline="0" dirty="0" smtClean="0"/>
              <a:t> the color of the dashes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3E52-D8C7-5D4F-B9E7-A947B01B47C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68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more explicit</a:t>
            </a:r>
            <a:r>
              <a:rPr lang="en-US" baseline="0" dirty="0" smtClean="0"/>
              <a:t> about </a:t>
            </a:r>
            <a:r>
              <a:rPr lang="en-US" baseline="0" dirty="0" err="1" smtClean="0"/>
              <a:t>Emulab</a:t>
            </a:r>
            <a:r>
              <a:rPr lang="en-US" baseline="0" dirty="0" smtClean="0"/>
              <a:t>. Show the logo after to be forced to talk about </a:t>
            </a:r>
            <a:r>
              <a:rPr lang="en-US" baseline="0" dirty="0" err="1" smtClean="0"/>
              <a:t>Emulab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Change the colors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3E52-D8C7-5D4F-B9E7-A947B01B47C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92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Visual help</a:t>
            </a:r>
            <a:r>
              <a:rPr lang="en-US" baseline="0" dirty="0" smtClean="0"/>
              <a:t> to understand</a:t>
            </a:r>
          </a:p>
          <a:p>
            <a:r>
              <a:rPr lang="en-US" baseline="0" dirty="0" smtClean="0"/>
              <a:t>Spend some time to explain </a:t>
            </a:r>
          </a:p>
          <a:p>
            <a:endParaRPr lang="en-US" baseline="0" dirty="0" smtClean="0"/>
          </a:p>
          <a:p>
            <a:r>
              <a:rPr lang="en-US" baseline="0" dirty="0" smtClean="0"/>
              <a:t>- Talk about the </a:t>
            </a:r>
            <a:r>
              <a:rPr lang="en-US" baseline="0" dirty="0" err="1" smtClean="0"/>
              <a:t>testbed</a:t>
            </a:r>
            <a:r>
              <a:rPr lang="en-US" baseline="0" dirty="0" smtClean="0"/>
              <a:t>, then the mapping.</a:t>
            </a:r>
          </a:p>
          <a:p>
            <a:endParaRPr lang="en-US" dirty="0" smtClean="0"/>
          </a:p>
          <a:p>
            <a:r>
              <a:rPr lang="en-US" dirty="0" smtClean="0"/>
              <a:t>1-</a:t>
            </a:r>
            <a:r>
              <a:rPr lang="en-US" baseline="0" dirty="0" smtClean="0"/>
              <a:t> Only the switches,</a:t>
            </a:r>
          </a:p>
          <a:p>
            <a:r>
              <a:rPr lang="en-US" baseline="0" dirty="0" smtClean="0"/>
              <a:t>2- Add the nodes to show the concentration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Next: more nodes connected to a same switch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3E52-D8C7-5D4F-B9E7-A947B01B47C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554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523E52-D8C7-5D4F-B9E7-A947B01B47C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B7705B2-B53B-ED47-923C-A15DF735FABC}" type="datetime1">
              <a:rPr lang="fr-FR" smtClean="0"/>
              <a:pPr/>
              <a:t>11/06/12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6950-678B-6442-8BEA-3FE92BE2EA3E}" type="datetime1">
              <a:rPr lang="fr-FR" smtClean="0"/>
              <a:pPr/>
              <a:t>11/06/12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1836-DB26-0B49-947B-F7E0B4D2D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BB4F775-E3D2-6448-8AFE-8CE2E2B36547}" type="datetime1">
              <a:rPr lang="fr-FR" smtClean="0"/>
              <a:pPr/>
              <a:t>11/06/12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D641836-DB26-0B49-947B-F7E0B4D2D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C5B1-0EB1-AA48-8A6A-A9C6942957AA}" type="datetime1">
              <a:rPr lang="fr-FR" smtClean="0"/>
              <a:pPr/>
              <a:t>11/06/12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641836-DB26-0B49-947B-F7E0B4D2DA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06612-2B1C-B543-BF6F-204748617CB7}" type="datetime1">
              <a:rPr lang="fr-FR" smtClean="0"/>
              <a:pPr/>
              <a:t>11/06/12</a:t>
            </a:fld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D641836-DB26-0B49-947B-F7E0B4D2DA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98565CF-4BDA-6D4F-8228-6A62CB5CF2A2}" type="datetime1">
              <a:rPr lang="fr-FR" smtClean="0"/>
              <a:pPr/>
              <a:t>11/06/12</a:t>
            </a:fld>
            <a:endParaRPr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641836-DB26-0B49-947B-F7E0B4D2DA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242A353-B8E5-B042-96D4-BFBB694F2061}" type="datetime1">
              <a:rPr lang="fr-FR" smtClean="0"/>
              <a:pPr/>
              <a:t>11/06/12</a:t>
            </a:fld>
            <a:endParaRPr lang="en-US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641836-DB26-0B49-947B-F7E0B4D2DA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8E41-9FDF-E346-A3EE-B2591D89B843}" type="datetime1">
              <a:rPr lang="fr-FR" smtClean="0"/>
              <a:pPr/>
              <a:t>11/06/12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641836-DB26-0B49-947B-F7E0B4D2D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35CE-A35F-A74D-8727-CD61C0A0D911}" type="datetime1">
              <a:rPr lang="fr-FR" smtClean="0"/>
              <a:pPr/>
              <a:t>11/06/12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41836-DB26-0B49-947B-F7E0B4D2D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A5EA-62A0-8B42-94E1-5C9C1214ACC0}" type="datetime1">
              <a:rPr lang="fr-FR" smtClean="0"/>
              <a:pPr/>
              <a:t>11/06/12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8A022A2-0A4A-2343-84E2-B65B828AA8DC}" type="datetime1">
              <a:rPr lang="fr-FR" smtClean="0"/>
              <a:pPr/>
              <a:t>11/06/12</a:t>
            </a:fld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D641836-DB26-0B49-947B-F7E0B4D2DA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2B935A-795F-344C-A53C-358651A50EB1}" type="datetime1">
              <a:rPr lang="fr-FR" smtClean="0"/>
              <a:pPr/>
              <a:t>11/06/12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641836-DB26-0B49-947B-F7E0B4D2D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ricci/emustats/slides/LOGO_UNS_couleurs_web.png" TargetMode="External"/><Relationship Id="rId4" Type="http://schemas.openxmlformats.org/officeDocument/2006/relationships/image" Target="../media/image4.png"/><Relationship Id="rId5" Type="http://schemas.openxmlformats.org/officeDocument/2006/relationships/image" Target="file://localhost/Users/ricci/emustats/slides/ulogo-blacktext.png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4" Type="http://schemas.openxmlformats.org/officeDocument/2006/relationships/image" Target="../media/image14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emf"/><Relationship Id="rId3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4" Type="http://schemas.openxmlformats.org/officeDocument/2006/relationships/image" Target="../media/image18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file://localhost/Users/ricci/emustats/slides/emulab.png" TargetMode="External"/><Relationship Id="rId5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file://localhost/Users/ricci/emustats/slides/emulab.png" TargetMode="External"/><Relationship Id="rId5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ricci/emustats/slides/emulab.png" TargetMode="External"/><Relationship Id="rId4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4" Type="http://schemas.openxmlformats.org/officeDocument/2006/relationships/image" Target="../media/image25.emf"/><Relationship Id="rId5" Type="http://schemas.openxmlformats.org/officeDocument/2006/relationships/image" Target="../media/image26.emf"/><Relationship Id="rId6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4" Type="http://schemas.openxmlformats.org/officeDocument/2006/relationships/image" Target="../media/image24.emf"/><Relationship Id="rId5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file://localhost/Users/ricci/emustats/slides/emulab.pn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4" Type="http://schemas.openxmlformats.org/officeDocument/2006/relationships/image" Target="../media/image6.png"/><Relationship Id="rId5" Type="http://schemas.openxmlformats.org/officeDocument/2006/relationships/image" Target="file://localhost/Users/ricci/emustats/slides/emulab.pn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file://localhost/Users/ricci/emustats/slides/emulab.png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eg"/><Relationship Id="rId3" Type="http://schemas.openxmlformats.org/officeDocument/2006/relationships/image" Target="file://localhost/Users/ricci/emustats/slides/PHOTOS-Sherlock-Le-celebre-detective-version-2011-sur-France-4.jpg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file://localhost/Users/ricci/emustats/slides/default.pn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file://localhost/Users/ricci/emustats/slides/emulab.png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5312" y="1168400"/>
            <a:ext cx="8428488" cy="723900"/>
          </a:xfrm>
        </p:spPr>
        <p:txBody>
          <a:bodyPr>
            <a:noAutofit/>
          </a:bodyPr>
          <a:lstStyle/>
          <a:p>
            <a:pPr algn="ctr"/>
            <a:r>
              <a:rPr lang="en-US" u="sng" dirty="0" smtClean="0"/>
              <a:t>How to build a better </a:t>
            </a:r>
            <a:r>
              <a:rPr lang="en-US" u="sng" dirty="0" err="1" smtClean="0"/>
              <a:t>testbed</a:t>
            </a:r>
            <a:endParaRPr lang="en-US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7928" y="3799296"/>
            <a:ext cx="3495071" cy="6082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Fabien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Hermenier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247678" y="3799296"/>
            <a:ext cx="218512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Robert Ricci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85312" y="1752600"/>
            <a:ext cx="8428488" cy="1120507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 smtClean="0"/>
              <a:t>Lessons From a Decade of Network Experiments on </a:t>
            </a:r>
            <a:r>
              <a:rPr lang="en-US" sz="3200" dirty="0" err="1" smtClean="0"/>
              <a:t>Emulab</a:t>
            </a:r>
            <a:endParaRPr lang="en-US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6247678" y="6127234"/>
            <a:ext cx="26436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TridentCom</a:t>
            </a:r>
            <a:r>
              <a:rPr lang="en-US" dirty="0" smtClean="0"/>
              <a:t>’ 2012</a:t>
            </a:r>
            <a:endParaRPr lang="en-US" dirty="0"/>
          </a:p>
        </p:txBody>
      </p:sp>
      <p:pic>
        <p:nvPicPr>
          <p:cNvPr id="7" name="LOGO_UNS_couleurs_web.png" descr="/Users/fhermeni/Research/Papers/emustats/slides/LOGO_UNS_couleurs_web.pn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" y="4407556"/>
            <a:ext cx="2301312" cy="1485244"/>
          </a:xfrm>
          <a:prstGeom prst="rect">
            <a:avLst/>
          </a:prstGeom>
        </p:spPr>
      </p:pic>
      <p:pic>
        <p:nvPicPr>
          <p:cNvPr id="9" name="ulogo-blacktext.png" descr="/Users/fhermeni/Research/Papers/emustats/slides/ulogo-blacktext.png"/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100" y="4384072"/>
            <a:ext cx="2286000" cy="1600200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2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experiments are small</a:t>
            </a:r>
            <a:endParaRPr lang="en-US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Image 5" descr="acceptance-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939" y="4114800"/>
            <a:ext cx="4572000" cy="2743200"/>
          </a:xfrm>
          <a:prstGeom prst="rect">
            <a:avLst/>
          </a:prstGeom>
        </p:spPr>
      </p:pic>
      <p:pic>
        <p:nvPicPr>
          <p:cNvPr id="7" name="Image 6" descr="experiments2-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1232"/>
            <a:ext cx="4572000" cy="2743200"/>
          </a:xfrm>
          <a:prstGeom prst="rect">
            <a:avLst/>
          </a:prstGeom>
        </p:spPr>
      </p:pic>
      <p:cxnSp>
        <p:nvCxnSpPr>
          <p:cNvPr id="14" name="Connecteur droit 13"/>
          <p:cNvCxnSpPr/>
          <p:nvPr/>
        </p:nvCxnSpPr>
        <p:spPr>
          <a:xfrm>
            <a:off x="2387600" y="1601232"/>
            <a:ext cx="0" cy="21844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>
            <a:off x="787400" y="3308866"/>
            <a:ext cx="1600200" cy="0"/>
          </a:xfrm>
          <a:prstGeom prst="line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231900" y="2788166"/>
            <a:ext cx="631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80%</a:t>
            </a:r>
            <a:endParaRPr lang="en-US" dirty="0"/>
          </a:p>
        </p:txBody>
      </p:sp>
      <p:cxnSp>
        <p:nvCxnSpPr>
          <p:cNvPr id="21" name="Connecteur droit 20"/>
          <p:cNvCxnSpPr/>
          <p:nvPr/>
        </p:nvCxnSpPr>
        <p:spPr>
          <a:xfrm>
            <a:off x="3403600" y="1601232"/>
            <a:ext cx="0" cy="21844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>
            <a:off x="3365500" y="3308866"/>
            <a:ext cx="1358900" cy="0"/>
          </a:xfrm>
          <a:prstGeom prst="line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3810000" y="2788166"/>
            <a:ext cx="517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%</a:t>
            </a:r>
            <a:endParaRPr lang="en-US" dirty="0"/>
          </a:p>
        </p:txBody>
      </p:sp>
      <p:sp>
        <p:nvSpPr>
          <p:cNvPr id="27" name="Espace réservé du contenu 2"/>
          <p:cNvSpPr txBox="1">
            <a:spLocks/>
          </p:cNvSpPr>
          <p:nvPr/>
        </p:nvSpPr>
        <p:spPr>
          <a:xfrm>
            <a:off x="393700" y="4965700"/>
            <a:ext cx="3984239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/>
              <a:t>m</a:t>
            </a:r>
            <a:r>
              <a:rPr lang="en-US" sz="2400" dirty="0" err="1" smtClean="0"/>
              <a:t>ultiplexable</a:t>
            </a:r>
            <a:r>
              <a:rPr lang="en-US" sz="2400" dirty="0" smtClean="0"/>
              <a:t> topologies</a:t>
            </a:r>
            <a:endParaRPr lang="en-US" sz="2100" dirty="0" smtClean="0"/>
          </a:p>
          <a:p>
            <a:pPr lvl="1"/>
            <a:r>
              <a:rPr lang="en-US" sz="2000" dirty="0" smtClean="0"/>
              <a:t>to increase acceptance rate</a:t>
            </a:r>
          </a:p>
          <a:p>
            <a:pPr lvl="1"/>
            <a:r>
              <a:rPr lang="en-US" sz="2000" dirty="0" smtClean="0"/>
              <a:t>to deploy larger experiments</a:t>
            </a:r>
          </a:p>
          <a:p>
            <a:pPr marL="365760" lvl="1" indent="0">
              <a:buFont typeface="Wingdings 2"/>
              <a:buNone/>
            </a:pPr>
            <a:endParaRPr lang="en-US" sz="2000" dirty="0" smtClean="0"/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>
          <a:xfrm>
            <a:off x="4914900" y="1842532"/>
            <a:ext cx="42291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</a:t>
            </a:r>
            <a:r>
              <a:rPr lang="en-US" sz="2400" dirty="0" smtClean="0"/>
              <a:t>repare with small topologies</a:t>
            </a:r>
          </a:p>
          <a:p>
            <a:r>
              <a:rPr lang="en-US" sz="2400" dirty="0" smtClean="0"/>
              <a:t>evaluate with larger</a:t>
            </a:r>
          </a:p>
        </p:txBody>
      </p:sp>
    </p:spTree>
    <p:extLst>
      <p:ext uri="{BB962C8B-B14F-4D97-AF65-F5344CB8AC3E}">
        <p14:creationId xmlns:p14="http://schemas.microsoft.com/office/powerpoint/2010/main" val="3884216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Attractive nodes are the bottleneck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927600" y="1866900"/>
            <a:ext cx="4076700" cy="1790700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u</a:t>
            </a:r>
            <a:r>
              <a:rPr lang="en-US" sz="2000" dirty="0" smtClean="0"/>
              <a:t>pgrading is a necessity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o meet the demand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o support larger experiments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533401" y="4813300"/>
            <a:ext cx="3657600" cy="876300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b</a:t>
            </a:r>
            <a:r>
              <a:rPr lang="en-US" sz="2000" dirty="0" smtClean="0"/>
              <a:t>eauty is ephemeral</a:t>
            </a:r>
          </a:p>
          <a:p>
            <a:r>
              <a:rPr lang="en-US" sz="2000" dirty="0" smtClean="0"/>
              <a:t>repeatability is essential</a:t>
            </a:r>
          </a:p>
        </p:txBody>
      </p:sp>
      <p:pic>
        <p:nvPicPr>
          <p:cNvPr id="9" name="Image 8" descr="trendSize2-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89100"/>
            <a:ext cx="3949700" cy="2743200"/>
          </a:xfrm>
          <a:prstGeom prst="rect">
            <a:avLst/>
          </a:prstGeom>
        </p:spPr>
      </p:pic>
      <p:pic>
        <p:nvPicPr>
          <p:cNvPr id="10" name="Image 9" descr="trendNodeType3-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699" y="3962400"/>
            <a:ext cx="443230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95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requests use few interfaces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33400" y="2248932"/>
            <a:ext cx="3949700" cy="12700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network interfaces are </a:t>
            </a:r>
            <a:r>
              <a:rPr lang="en-US" sz="2400" dirty="0" smtClean="0"/>
              <a:t>wasted</a:t>
            </a:r>
          </a:p>
          <a:p>
            <a:r>
              <a:rPr lang="en-US" sz="2400" dirty="0" smtClean="0"/>
              <a:t>homogeneous connectivity does not reflect the reality of usage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97400" y="4560332"/>
            <a:ext cx="4419600" cy="951468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traffic shaping is a prime feature</a:t>
            </a:r>
          </a:p>
          <a:p>
            <a:r>
              <a:rPr lang="en-US" sz="2200" dirty="0"/>
              <a:t>m</a:t>
            </a:r>
            <a:r>
              <a:rPr lang="en-US" sz="2200" dirty="0" smtClean="0"/>
              <a:t>ultiple interfaces are required</a:t>
            </a:r>
          </a:p>
          <a:p>
            <a:pPr marL="0" indent="0">
              <a:buNone/>
            </a:pPr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dirty="0" smtClean="0"/>
          </a:p>
        </p:txBody>
      </p:sp>
      <p:pic>
        <p:nvPicPr>
          <p:cNvPr id="8" name="Image 7" descr="links_distrib-nonmulti-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00" y="1775773"/>
            <a:ext cx="4295113" cy="2577068"/>
          </a:xfrm>
          <a:prstGeom prst="rect">
            <a:avLst/>
          </a:prstGeom>
        </p:spPr>
      </p:pic>
      <p:pic>
        <p:nvPicPr>
          <p:cNvPr id="9" name="Image 8" descr="delay-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953272"/>
            <a:ext cx="4227378" cy="253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376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LANs are common, but most are small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" name="Image 3" descr="lan-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19" y="1601232"/>
            <a:ext cx="4083447" cy="2450068"/>
          </a:xfrm>
          <a:prstGeom prst="rect">
            <a:avLst/>
          </a:prstGeom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4279900" y="1982232"/>
            <a:ext cx="47752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a</a:t>
            </a:r>
            <a:r>
              <a:rPr lang="en-US" sz="2400" dirty="0" smtClean="0"/>
              <a:t>nother prime feature</a:t>
            </a:r>
          </a:p>
          <a:p>
            <a:r>
              <a:rPr lang="en-US" sz="2400" dirty="0" smtClean="0"/>
              <a:t>LANs dominate large experiments</a:t>
            </a:r>
          </a:p>
        </p:txBody>
      </p:sp>
      <p:pic>
        <p:nvPicPr>
          <p:cNvPr id="10" name="Image 9" descr="lan-size-cdf-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1066" y="4051300"/>
            <a:ext cx="4572000" cy="2743200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>
            <a:off x="6548966" y="4051300"/>
            <a:ext cx="0" cy="21844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4897966" y="5931932"/>
            <a:ext cx="1651000" cy="0"/>
          </a:xfrm>
          <a:prstGeom prst="line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393266" y="5562600"/>
            <a:ext cx="631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r>
              <a:rPr lang="en-US" dirty="0" smtClean="0"/>
              <a:t>0%</a:t>
            </a:r>
            <a:endParaRPr lang="en-US" dirty="0"/>
          </a:p>
        </p:txBody>
      </p:sp>
      <p:sp>
        <p:nvSpPr>
          <p:cNvPr id="18" name="Espace réservé du contenu 2"/>
          <p:cNvSpPr txBox="1">
            <a:spLocks/>
          </p:cNvSpPr>
          <p:nvPr/>
        </p:nvSpPr>
        <p:spPr>
          <a:xfrm>
            <a:off x="217619" y="4726464"/>
            <a:ext cx="4083447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</a:t>
            </a:r>
            <a:r>
              <a:rPr lang="en-US" sz="2400" dirty="0" smtClean="0"/>
              <a:t>mall LANs</a:t>
            </a:r>
          </a:p>
          <a:p>
            <a:r>
              <a:rPr lang="en-US" sz="2100" dirty="0" smtClean="0"/>
              <a:t>a moderated usage of the </a:t>
            </a:r>
            <a:r>
              <a:rPr lang="en-US" sz="2100" dirty="0" err="1" smtClean="0"/>
              <a:t>interswitch</a:t>
            </a:r>
            <a:r>
              <a:rPr lang="en-US" sz="2100" dirty="0" smtClean="0"/>
              <a:t> bandwidth ?</a:t>
            </a:r>
          </a:p>
        </p:txBody>
      </p:sp>
    </p:spTree>
    <p:extLst>
      <p:ext uri="{BB962C8B-B14F-4D97-AF65-F5344CB8AC3E}">
        <p14:creationId xmlns:p14="http://schemas.microsoft.com/office/powerpoint/2010/main" val="2161074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from experimenters data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12648" y="1714500"/>
            <a:ext cx="81534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</a:t>
            </a:r>
            <a:r>
              <a:rPr lang="en-US" dirty="0" err="1" smtClean="0"/>
              <a:t>testbed</a:t>
            </a:r>
            <a:r>
              <a:rPr lang="en-US" dirty="0" smtClean="0"/>
              <a:t> size limits</a:t>
            </a:r>
          </a:p>
          <a:p>
            <a:pPr lvl="1"/>
            <a:r>
              <a:rPr lang="en-US" dirty="0" smtClean="0"/>
              <a:t>its acceptance rate</a:t>
            </a:r>
          </a:p>
          <a:p>
            <a:pPr lvl="1"/>
            <a:r>
              <a:rPr lang="en-US" dirty="0" smtClean="0"/>
              <a:t>experiments size</a:t>
            </a:r>
          </a:p>
          <a:p>
            <a:r>
              <a:rPr lang="en-US" dirty="0" smtClean="0"/>
              <a:t>connectivity </a:t>
            </a:r>
            <a:r>
              <a:rPr lang="en-US" dirty="0"/>
              <a:t>is</a:t>
            </a:r>
            <a:r>
              <a:rPr lang="en-US" dirty="0" smtClean="0"/>
              <a:t> overprovisioned</a:t>
            </a:r>
          </a:p>
          <a:p>
            <a:r>
              <a:rPr lang="en-US" dirty="0"/>
              <a:t>i</a:t>
            </a:r>
            <a:r>
              <a:rPr lang="en-US" dirty="0" smtClean="0"/>
              <a:t>mproved designs must provide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nodes with multiple interfaces</a:t>
            </a:r>
          </a:p>
          <a:p>
            <a:pPr lvl="1"/>
            <a:r>
              <a:rPr lang="en-US" dirty="0" smtClean="0"/>
              <a:t>non-blocking bandwidth between a few nodes</a:t>
            </a:r>
          </a:p>
          <a:p>
            <a:pPr marL="0" indent="0">
              <a:buFont typeface="Wingdings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2690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cost model for </a:t>
            </a:r>
            <a:r>
              <a:rPr lang="en-US" dirty="0" err="1" smtClean="0"/>
              <a:t>testbeds</a:t>
            </a:r>
            <a:endParaRPr lang="en-US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5410200"/>
            <a:ext cx="8153400" cy="12700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impact of high connectivity is significant at scale</a:t>
            </a:r>
          </a:p>
          <a:p>
            <a:pPr lvl="1"/>
            <a:r>
              <a:rPr lang="en-US" sz="2000" dirty="0" smtClean="0"/>
              <a:t>$100,000: 34 2-link nodes or 27 4-link nodes ? </a:t>
            </a:r>
          </a:p>
          <a:p>
            <a:pPr lvl="1"/>
            <a:r>
              <a:rPr lang="en-US" sz="2000" dirty="0" smtClean="0"/>
              <a:t>$1,000,000: 370 2-link nodes or 270 4-link nodes ?</a:t>
            </a:r>
          </a:p>
          <a:p>
            <a:pPr marL="365760" lvl="1" indent="0">
              <a:buNone/>
            </a:pPr>
            <a:endParaRPr lang="en-US" sz="2000" dirty="0" smtClean="0"/>
          </a:p>
        </p:txBody>
      </p:sp>
      <p:grpSp>
        <p:nvGrpSpPr>
          <p:cNvPr id="5" name="Grouper 4"/>
          <p:cNvGrpSpPr/>
          <p:nvPr/>
        </p:nvGrpSpPr>
        <p:grpSpPr>
          <a:xfrm>
            <a:off x="5524500" y="2157727"/>
            <a:ext cx="3227558" cy="1003300"/>
            <a:chOff x="5524500" y="2157727"/>
            <a:chExt cx="3227558" cy="1003300"/>
          </a:xfrm>
        </p:grpSpPr>
        <p:pic>
          <p:nvPicPr>
            <p:cNvPr id="3" name="emulab.png" descr="/Users/fhermeni/Research/Papers/emustats/slides/emulab.png"/>
            <p:cNvPicPr>
              <a:picLocks noChangeAspect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0500" y="2157727"/>
              <a:ext cx="941558" cy="1003300"/>
            </a:xfrm>
            <a:prstGeom prst="rect">
              <a:avLst/>
            </a:prstGeom>
          </p:spPr>
        </p:pic>
        <p:cxnSp>
          <p:nvCxnSpPr>
            <p:cNvPr id="9" name="Connecteur droit avec flèche 8"/>
            <p:cNvCxnSpPr>
              <a:stCxn id="3" idx="1"/>
            </p:cNvCxnSpPr>
            <p:nvPr/>
          </p:nvCxnSpPr>
          <p:spPr>
            <a:xfrm flipH="1">
              <a:off x="5524500" y="2659377"/>
              <a:ext cx="2286000" cy="50165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Image 15" descr="avgCost-R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00" y="1840229"/>
            <a:ext cx="5634568" cy="3380741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43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Heterogeneous node connectivity</a:t>
            </a:r>
            <a:endParaRPr lang="en-US" dirty="0"/>
          </a:p>
        </p:txBody>
      </p:sp>
      <p:pic>
        <p:nvPicPr>
          <p:cNvPr id="4" name="Image 3" descr="testbedSize-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4004304"/>
            <a:ext cx="4572000" cy="2743200"/>
          </a:xfrm>
          <a:prstGeom prst="rect">
            <a:avLst/>
          </a:prstGeom>
        </p:spPr>
      </p:pic>
      <p:sp>
        <p:nvSpPr>
          <p:cNvPr id="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2448" y="1897372"/>
            <a:ext cx="4162552" cy="3873500"/>
          </a:xfrm>
        </p:spPr>
        <p:txBody>
          <a:bodyPr>
            <a:norm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best nodes for a topology do not have extra links</a:t>
            </a:r>
          </a:p>
          <a:p>
            <a:r>
              <a:rPr lang="en-US" sz="2400" dirty="0"/>
              <a:t>f</a:t>
            </a:r>
            <a:r>
              <a:rPr lang="en-US" sz="2400" dirty="0" smtClean="0"/>
              <a:t>rom an ideal node connectivity distribution…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… to a </a:t>
            </a:r>
            <a:r>
              <a:rPr lang="en-US" sz="2400" dirty="0" err="1" smtClean="0"/>
              <a:t>testbed</a:t>
            </a:r>
            <a:r>
              <a:rPr lang="en-US" sz="2400" dirty="0" smtClean="0"/>
              <a:t> that minimizes link waste</a:t>
            </a:r>
            <a:endParaRPr lang="en-US" sz="2000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7" name="Grouper 6"/>
          <p:cNvGrpSpPr/>
          <p:nvPr/>
        </p:nvGrpSpPr>
        <p:grpSpPr>
          <a:xfrm>
            <a:off x="3106694" y="4166858"/>
            <a:ext cx="4903958" cy="2607314"/>
            <a:chOff x="3106694" y="4166858"/>
            <a:chExt cx="4903958" cy="2607314"/>
          </a:xfrm>
        </p:grpSpPr>
        <p:pic>
          <p:nvPicPr>
            <p:cNvPr id="5" name="emulab.png" descr="/Users/fhermeni/Research/Papers/emustats/slides/emulab.png"/>
            <p:cNvPicPr>
              <a:picLocks noChangeAspect="1"/>
            </p:cNvPicPr>
            <p:nvPr/>
          </p:nvPicPr>
          <p:blipFill>
            <a:blip r:embed="rId3" r:link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6694" y="5770872"/>
              <a:ext cx="941558" cy="1003300"/>
            </a:xfrm>
            <a:prstGeom prst="rect">
              <a:avLst/>
            </a:prstGeom>
          </p:spPr>
        </p:pic>
        <p:cxnSp>
          <p:nvCxnSpPr>
            <p:cNvPr id="6" name="Connecteur droit avec flèche 5"/>
            <p:cNvCxnSpPr/>
            <p:nvPr/>
          </p:nvCxnSpPr>
          <p:spPr>
            <a:xfrm flipV="1">
              <a:off x="4048252" y="6003286"/>
              <a:ext cx="1181100" cy="26923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flipV="1">
              <a:off x="8010652" y="4166858"/>
              <a:ext cx="0" cy="426718"/>
            </a:xfrm>
            <a:prstGeom prst="line">
              <a:avLst/>
            </a:prstGeom>
            <a:ln>
              <a:headEnd type="arrow"/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ZoneTexte 24"/>
            <p:cNvSpPr txBox="1"/>
            <p:nvPr/>
          </p:nvSpPr>
          <p:spPr>
            <a:xfrm>
              <a:off x="7108952" y="4224244"/>
              <a:ext cx="7856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+25%</a:t>
              </a:r>
              <a:endParaRPr lang="en-US" dirty="0"/>
            </a:p>
          </p:txBody>
        </p:sp>
      </p:grpSp>
      <p:pic>
        <p:nvPicPr>
          <p:cNvPr id="26" name="Image 25" descr="histoDistrib-R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042" y="1605102"/>
            <a:ext cx="4145006" cy="248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60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cost model for </a:t>
            </a:r>
            <a:r>
              <a:rPr lang="en-US" dirty="0" err="1" smtClean="0"/>
              <a:t>testbeds</a:t>
            </a:r>
            <a:endParaRPr lang="en-US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23748" y="5499100"/>
            <a:ext cx="8153400" cy="12700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mall switches lead to a 30% bigger </a:t>
            </a:r>
            <a:r>
              <a:rPr lang="en-US" sz="2400" dirty="0" err="1" smtClean="0"/>
              <a:t>testbed</a:t>
            </a:r>
            <a:r>
              <a:rPr lang="en-US" sz="2400" dirty="0" smtClean="0"/>
              <a:t> …</a:t>
            </a:r>
          </a:p>
          <a:p>
            <a:r>
              <a:rPr lang="en-US" sz="2400" dirty="0" smtClean="0"/>
              <a:t>… but the reduced bisection bandwidth between the nodes limits maximum LAN size</a:t>
            </a:r>
          </a:p>
          <a:p>
            <a:pPr marL="365760" lvl="1" indent="0">
              <a:buNone/>
            </a:pPr>
            <a:endParaRPr lang="en-US" sz="2000" dirty="0" smtClean="0"/>
          </a:p>
        </p:txBody>
      </p:sp>
      <p:grpSp>
        <p:nvGrpSpPr>
          <p:cNvPr id="4" name="Grouper 3"/>
          <p:cNvGrpSpPr/>
          <p:nvPr/>
        </p:nvGrpSpPr>
        <p:grpSpPr>
          <a:xfrm>
            <a:off x="6489700" y="2109468"/>
            <a:ext cx="2262358" cy="1003300"/>
            <a:chOff x="6489700" y="2109468"/>
            <a:chExt cx="2262358" cy="1003300"/>
          </a:xfrm>
        </p:grpSpPr>
        <p:pic>
          <p:nvPicPr>
            <p:cNvPr id="6" name="emulab.png" descr="/Users/fhermeni/Research/Papers/emustats/slides/emulab.png"/>
            <p:cNvPicPr>
              <a:picLocks noChangeAspect="1"/>
            </p:cNvPicPr>
            <p:nvPr/>
          </p:nvPicPr>
          <p:blipFill>
            <a:blip r:embed="rId2" r:link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0500" y="2109468"/>
              <a:ext cx="941558" cy="1003300"/>
            </a:xfrm>
            <a:prstGeom prst="rect">
              <a:avLst/>
            </a:prstGeom>
          </p:spPr>
        </p:pic>
        <p:cxnSp>
          <p:nvCxnSpPr>
            <p:cNvPr id="7" name="Connecteur droit avec flèche 6"/>
            <p:cNvCxnSpPr/>
            <p:nvPr/>
          </p:nvCxnSpPr>
          <p:spPr>
            <a:xfrm flipH="1">
              <a:off x="6489700" y="2611118"/>
              <a:ext cx="1320800" cy="33909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 4" descr="cost-48-264-ports-R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00" y="1997709"/>
            <a:ext cx="5143500" cy="308610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885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24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</a:t>
            </a:r>
            <a:r>
              <a:rPr lang="en-US" sz="4000" dirty="0" err="1" smtClean="0"/>
              <a:t>interswitch</a:t>
            </a:r>
            <a:r>
              <a:rPr lang="en-US" sz="4000" dirty="0"/>
              <a:t> </a:t>
            </a:r>
            <a:r>
              <a:rPr lang="en-US" sz="4000" dirty="0" smtClean="0"/>
              <a:t>bandwidth myth</a:t>
            </a:r>
            <a:endParaRPr lang="en-US" sz="4000" dirty="0"/>
          </a:p>
        </p:txBody>
      </p:sp>
      <p:pic>
        <p:nvPicPr>
          <p:cNvPr id="5" name="Image 4" descr="ibw3000-R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66029"/>
            <a:ext cx="6400800" cy="2743200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434848" y="1600200"/>
            <a:ext cx="7007352" cy="15621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 simulation replayed the user requests for the pc3000 nodes</a:t>
            </a:r>
          </a:p>
          <a:p>
            <a:pPr marL="0" indent="0">
              <a:buFont typeface="Wingdings"/>
              <a:buNone/>
            </a:pPr>
            <a:endParaRPr lang="en-US" sz="2800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562906" y="5511800"/>
            <a:ext cx="8153400" cy="109219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/>
              <a:t>i</a:t>
            </a:r>
            <a:r>
              <a:rPr lang="en-US" sz="2400" dirty="0" err="1" smtClean="0"/>
              <a:t>nterswitch</a:t>
            </a:r>
            <a:r>
              <a:rPr lang="en-US" sz="2400" dirty="0" smtClean="0"/>
              <a:t> links are overprovisioned</a:t>
            </a:r>
          </a:p>
          <a:p>
            <a:r>
              <a:rPr lang="en-US" sz="2400" dirty="0" smtClean="0"/>
              <a:t>an opportunity for smaller and cheaper switches</a:t>
            </a:r>
          </a:p>
          <a:p>
            <a:pPr marL="365760" lvl="1" indent="0">
              <a:buFont typeface="Wingdings 2"/>
              <a:buNone/>
            </a:pPr>
            <a:endParaRPr lang="en-US" sz="2400" dirty="0" smtClean="0"/>
          </a:p>
          <a:p>
            <a:pPr marL="0" indent="0">
              <a:buFont typeface="Wingdings"/>
              <a:buNone/>
            </a:pPr>
            <a:endParaRPr lang="en-US" sz="2800" dirty="0"/>
          </a:p>
        </p:txBody>
      </p:sp>
      <p:sp>
        <p:nvSpPr>
          <p:cNvPr id="11" name="ZoneTexte 10"/>
          <p:cNvSpPr txBox="1"/>
          <p:nvPr/>
        </p:nvSpPr>
        <p:spPr>
          <a:xfrm rot="2081845">
            <a:off x="6229351" y="876467"/>
            <a:ext cx="4229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Stencil"/>
                <a:cs typeface="Stencil"/>
              </a:rPr>
              <a:t>Busted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Stencil"/>
              <a:cs typeface="Stencil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2006600" y="3475414"/>
            <a:ext cx="46355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302000" y="3101696"/>
            <a:ext cx="2257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97% of the topologies</a:t>
            </a:r>
            <a:endParaRPr lang="en-US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6642100" y="2578729"/>
            <a:ext cx="0" cy="2145671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3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for switch connectivity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7653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i</a:t>
            </a:r>
            <a:r>
              <a:rPr lang="en-US" dirty="0" err="1" smtClean="0"/>
              <a:t>nterswitch</a:t>
            </a:r>
            <a:r>
              <a:rPr lang="en-US" dirty="0" smtClean="0"/>
              <a:t> bandwidth</a:t>
            </a:r>
          </a:p>
          <a:p>
            <a:pPr lvl="1"/>
            <a:r>
              <a:rPr lang="en-US" dirty="0" smtClean="0"/>
              <a:t>limit LANs, experiments among switches</a:t>
            </a:r>
          </a:p>
          <a:p>
            <a:r>
              <a:rPr lang="en-US" dirty="0" smtClean="0"/>
              <a:t>faster interconnect are expensive</a:t>
            </a:r>
          </a:p>
          <a:p>
            <a:r>
              <a:rPr lang="en-US" dirty="0" smtClean="0"/>
              <a:t>link concentration limits direct communication</a:t>
            </a:r>
          </a:p>
        </p:txBody>
      </p:sp>
      <p:grpSp>
        <p:nvGrpSpPr>
          <p:cNvPr id="7" name="Grouper 6"/>
          <p:cNvGrpSpPr/>
          <p:nvPr/>
        </p:nvGrpSpPr>
        <p:grpSpPr>
          <a:xfrm>
            <a:off x="612651" y="3746500"/>
            <a:ext cx="8153397" cy="2628900"/>
            <a:chOff x="612651" y="3746500"/>
            <a:chExt cx="8153397" cy="2628900"/>
          </a:xfrm>
        </p:grpSpPr>
        <p:pic>
          <p:nvPicPr>
            <p:cNvPr id="56" name="Image 55" descr="dumbbell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4862">
              <a:off x="612651" y="3746500"/>
              <a:ext cx="2794000" cy="1219200"/>
            </a:xfrm>
            <a:prstGeom prst="rect">
              <a:avLst/>
            </a:prstGeom>
          </p:spPr>
        </p:pic>
        <p:sp>
          <p:nvSpPr>
            <p:cNvPr id="57" name="Virage 56"/>
            <p:cNvSpPr/>
            <p:nvPr/>
          </p:nvSpPr>
          <p:spPr>
            <a:xfrm rot="10800000" flipH="1">
              <a:off x="2092201" y="4779513"/>
              <a:ext cx="739902" cy="723900"/>
            </a:xfrm>
            <a:prstGeom prst="bentArrow">
              <a:avLst>
                <a:gd name="adj1" fmla="val 25000"/>
                <a:gd name="adj2" fmla="val 23644"/>
                <a:gd name="adj3" fmla="val 25000"/>
                <a:gd name="adj4" fmla="val 4375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58" name="Image 57" descr="unstriped_used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1239" y="4508500"/>
              <a:ext cx="5534809" cy="1866900"/>
            </a:xfrm>
            <a:prstGeom prst="rect">
              <a:avLst/>
            </a:prstGeom>
          </p:spPr>
        </p:pic>
      </p:grp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Image 4" descr="raw_unstriped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239" y="4433842"/>
            <a:ext cx="5756148" cy="1941558"/>
          </a:xfrm>
          <a:prstGeom prst="rect">
            <a:avLst/>
          </a:prstGeom>
        </p:spPr>
      </p:pic>
      <p:pic>
        <p:nvPicPr>
          <p:cNvPr id="6" name="Image 5" descr="raw_unstriped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128" y="4479678"/>
            <a:ext cx="5484371" cy="1849887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156200" y="3670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11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</a:t>
            </a:r>
            <a:r>
              <a:rPr lang="en-US" dirty="0" err="1"/>
              <a:t>t</a:t>
            </a:r>
            <a:r>
              <a:rPr lang="en-US" dirty="0" err="1" smtClean="0"/>
              <a:t>estbeds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714500"/>
            <a:ext cx="8153400" cy="2870200"/>
          </a:xfrm>
        </p:spPr>
        <p:txBody>
          <a:bodyPr>
            <a:normAutofit/>
          </a:bodyPr>
          <a:lstStyle/>
          <a:p>
            <a:r>
              <a:rPr lang="en-US" dirty="0"/>
              <a:t>support for experiments in networked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highly customizable networked environments</a:t>
            </a:r>
          </a:p>
          <a:p>
            <a:r>
              <a:rPr lang="en-US" dirty="0"/>
              <a:t>raw access to a variety of specific </a:t>
            </a:r>
            <a:r>
              <a:rPr lang="en-US" dirty="0" smtClean="0"/>
              <a:t>hardware</a:t>
            </a:r>
          </a:p>
          <a:p>
            <a:r>
              <a:rPr lang="en-US" dirty="0" smtClean="0"/>
              <a:t>design and features to match researchers’ needs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31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Striping links</a:t>
            </a:r>
            <a:endParaRPr lang="en-US" dirty="0"/>
          </a:p>
        </p:txBody>
      </p:sp>
      <p:sp>
        <p:nvSpPr>
          <p:cNvPr id="8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00200"/>
          </a:xfrm>
        </p:spPr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irect communication between nodes</a:t>
            </a:r>
          </a:p>
          <a:p>
            <a:r>
              <a:rPr lang="en-US" dirty="0" smtClean="0"/>
              <a:t>scalability limited by switch size</a:t>
            </a:r>
          </a:p>
          <a:p>
            <a:r>
              <a:rPr lang="en-US" dirty="0" smtClean="0"/>
              <a:t>hard to mix with heterogeneous connectivity</a:t>
            </a:r>
          </a:p>
        </p:txBody>
      </p:sp>
      <p:grpSp>
        <p:nvGrpSpPr>
          <p:cNvPr id="5" name="Grouper 4"/>
          <p:cNvGrpSpPr/>
          <p:nvPr/>
        </p:nvGrpSpPr>
        <p:grpSpPr>
          <a:xfrm>
            <a:off x="612648" y="3738113"/>
            <a:ext cx="8267700" cy="2728463"/>
            <a:chOff x="612648" y="3738113"/>
            <a:chExt cx="8267700" cy="2728463"/>
          </a:xfrm>
        </p:grpSpPr>
        <p:pic>
          <p:nvPicPr>
            <p:cNvPr id="86" name="Image 85" descr="strip_used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8198" y="4523476"/>
              <a:ext cx="5772150" cy="1943100"/>
            </a:xfrm>
            <a:prstGeom prst="rect">
              <a:avLst/>
            </a:prstGeom>
          </p:spPr>
        </p:pic>
        <p:pic>
          <p:nvPicPr>
            <p:cNvPr id="87" name="Image 86" descr="dumbbell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4862">
              <a:off x="612648" y="3738113"/>
              <a:ext cx="2794000" cy="1219200"/>
            </a:xfrm>
            <a:prstGeom prst="rect">
              <a:avLst/>
            </a:prstGeom>
          </p:spPr>
        </p:pic>
        <p:sp>
          <p:nvSpPr>
            <p:cNvPr id="88" name="Virage 87"/>
            <p:cNvSpPr/>
            <p:nvPr/>
          </p:nvSpPr>
          <p:spPr>
            <a:xfrm rot="10800000" flipH="1">
              <a:off x="2092198" y="4771126"/>
              <a:ext cx="739902" cy="723900"/>
            </a:xfrm>
            <a:prstGeom prst="bentArrow">
              <a:avLst>
                <a:gd name="adj1" fmla="val 25000"/>
                <a:gd name="adj2" fmla="val 23644"/>
                <a:gd name="adj3" fmla="val 25000"/>
                <a:gd name="adj4" fmla="val 4375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Image 5" descr="stripped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198" y="4523476"/>
            <a:ext cx="5545791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99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new designs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impact of relevant </a:t>
            </a:r>
            <a:r>
              <a:rPr lang="en-US" sz="2700" dirty="0" err="1" smtClean="0"/>
              <a:t>testbed</a:t>
            </a:r>
            <a:r>
              <a:rPr lang="en-US" sz="2700" dirty="0" smtClean="0"/>
              <a:t> designs 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ompletion time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ejection rate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sz="2700" dirty="0" smtClean="0"/>
              <a:t>the cost model as a </a:t>
            </a:r>
            <a:r>
              <a:rPr lang="en-US" sz="2700" dirty="0" err="1" smtClean="0"/>
              <a:t>testbed</a:t>
            </a:r>
            <a:r>
              <a:rPr lang="en-US" sz="2700" dirty="0" smtClean="0"/>
              <a:t> generator</a:t>
            </a:r>
          </a:p>
          <a:p>
            <a:r>
              <a:rPr lang="en-US" sz="2700" dirty="0" smtClean="0"/>
              <a:t>the 15k topologies focusing pc3000 nodes as workload</a:t>
            </a:r>
          </a:p>
          <a:p>
            <a:r>
              <a:rPr lang="en-US" sz="2700" dirty="0"/>
              <a:t>a</a:t>
            </a:r>
            <a:r>
              <a:rPr lang="en-US" sz="2700" dirty="0" smtClean="0"/>
              <a:t> simulator to replay the mapping</a:t>
            </a:r>
          </a:p>
          <a:p>
            <a:pPr lvl="1"/>
            <a:r>
              <a:rPr lang="en-US" dirty="0" smtClean="0"/>
              <a:t>FIFO scheduling policy</a:t>
            </a:r>
          </a:p>
          <a:p>
            <a:pPr lvl="1"/>
            <a:r>
              <a:rPr lang="en-US" dirty="0" smtClean="0"/>
              <a:t>each topology runs for a day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4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Connectivity for nodes: good trade</a:t>
            </a:r>
            <a:endParaRPr lang="en-US" dirty="0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991777"/>
              </p:ext>
            </p:extLst>
          </p:nvPr>
        </p:nvGraphicFramePr>
        <p:xfrm>
          <a:off x="876300" y="3202294"/>
          <a:ext cx="7543800" cy="2805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220"/>
                <a:gridCol w="1257300"/>
                <a:gridCol w="1508760"/>
                <a:gridCol w="1508760"/>
                <a:gridCol w="1508760"/>
              </a:tblGrid>
              <a:tr h="51196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2-link nodes</a:t>
                      </a:r>
                      <a:endParaRPr 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Nodes</a:t>
                      </a:r>
                      <a:endParaRPr 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Bandwidth</a:t>
                      </a:r>
                      <a:endParaRPr 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Rejections</a:t>
                      </a:r>
                      <a:endParaRPr lang="en-US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 (days)</a:t>
                      </a:r>
                      <a:endParaRPr lang="en-US" sz="1800" dirty="0"/>
                    </a:p>
                  </a:txBody>
                  <a:tcPr anchor="ctr" anchorCtr="1"/>
                </a:tc>
              </a:tr>
              <a:tr h="1255472"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1.46 Gb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1564</a:t>
                      </a:r>
                      <a:endParaRPr lang="en-US" dirty="0"/>
                    </a:p>
                  </a:txBody>
                  <a:tcPr anchor="ctr" anchorCtr="1"/>
                </a:tc>
              </a:tr>
              <a:tr h="519077">
                <a:tc>
                  <a:txBody>
                    <a:bodyPr/>
                    <a:lstStyle/>
                    <a:p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1.11 Gb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1394</a:t>
                      </a:r>
                      <a:endParaRPr lang="en-US" dirty="0"/>
                    </a:p>
                  </a:txBody>
                  <a:tcPr anchor="ctr" anchorCtr="1"/>
                </a:tc>
              </a:tr>
              <a:tr h="519077">
                <a:tc>
                  <a:txBody>
                    <a:bodyPr/>
                    <a:lstStyle/>
                    <a:p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161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 Mb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r>
                        <a:rPr lang="en-US" baseline="0" dirty="0" smtClean="0"/>
                        <a:t> (0.2%)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1487</a:t>
                      </a:r>
                      <a:endParaRPr lang="en-US" dirty="0"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77748" y="1512087"/>
            <a:ext cx="8153400" cy="153591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Testbeds</a:t>
            </a:r>
            <a:endParaRPr lang="en-US" sz="2800" dirty="0" smtClean="0"/>
          </a:p>
          <a:p>
            <a:pPr lvl="1"/>
            <a:r>
              <a:rPr lang="en-US" sz="2400" dirty="0" smtClean="0"/>
              <a:t>$500,000 as funds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odes with 2 or 4 links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emulab.png" descr="/Users/fhermeni/Research/Papers/emustats/slides/emulab.png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00" y="3822700"/>
            <a:ext cx="905803" cy="96520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7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32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Striping annihilates bandwidth requirements</a:t>
            </a:r>
            <a:endParaRPr lang="en-US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15421"/>
              </p:ext>
            </p:extLst>
          </p:nvPr>
        </p:nvGraphicFramePr>
        <p:xfrm>
          <a:off x="457200" y="2906129"/>
          <a:ext cx="7938437" cy="3790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860"/>
                <a:gridCol w="1364536"/>
                <a:gridCol w="1324792"/>
                <a:gridCol w="1458249"/>
              </a:tblGrid>
              <a:tr h="484724">
                <a:tc>
                  <a:txBody>
                    <a:bodyPr/>
                    <a:lstStyle/>
                    <a:p>
                      <a:r>
                        <a:rPr lang="en-US" dirty="0" smtClean="0"/>
                        <a:t>Configuration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Bandwidth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Rejections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(days)</a:t>
                      </a:r>
                      <a:endParaRPr lang="en-US" dirty="0"/>
                    </a:p>
                  </a:txBody>
                  <a:tcPr/>
                </a:tc>
              </a:tr>
              <a:tr h="177918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1.11 Gb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1394</a:t>
                      </a:r>
                      <a:endParaRPr lang="en-US" dirty="0"/>
                    </a:p>
                  </a:txBody>
                  <a:tcPr anchor="ctr"/>
                </a:tc>
              </a:tr>
              <a:tr h="15266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r>
                        <a:rPr lang="en-US" baseline="0" dirty="0" smtClean="0"/>
                        <a:t> M</a:t>
                      </a:r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996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516698"/>
            <a:ext cx="8153400" cy="138943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Testbeds</a:t>
            </a:r>
            <a:endParaRPr lang="en-US" sz="2800" dirty="0" smtClean="0"/>
          </a:p>
          <a:p>
            <a:pPr lvl="1"/>
            <a:r>
              <a:rPr lang="en-US" sz="2400" dirty="0" smtClean="0"/>
              <a:t>148 nodes; 60% with 2-links</a:t>
            </a:r>
          </a:p>
          <a:p>
            <a:pPr lvl="1"/>
            <a:r>
              <a:rPr lang="en-US" sz="2400" dirty="0" smtClean="0"/>
              <a:t>2 switches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Image 2" descr="unstrippe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05" y="3508947"/>
            <a:ext cx="3539267" cy="1193800"/>
          </a:xfrm>
          <a:prstGeom prst="rect">
            <a:avLst/>
          </a:prstGeom>
        </p:spPr>
      </p:pic>
      <p:pic>
        <p:nvPicPr>
          <p:cNvPr id="7" name="Image 6" descr="stripped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05" y="5299647"/>
            <a:ext cx="3621741" cy="1219200"/>
          </a:xfrm>
          <a:prstGeom prst="rect">
            <a:avLst/>
          </a:prstGeom>
        </p:spPr>
      </p:pic>
      <p:pic>
        <p:nvPicPr>
          <p:cNvPr id="11" name="emulab.png" descr="/Users/fhermeni/Research/Papers/emustats/slides/emulab.png"/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4220147"/>
            <a:ext cx="905803" cy="9652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2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switches, big </a:t>
            </a:r>
            <a:r>
              <a:rPr lang="en-US" dirty="0" err="1" smtClean="0"/>
              <a:t>testbed</a:t>
            </a:r>
            <a:endParaRPr lang="en-US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310645"/>
              </p:ext>
            </p:extLst>
          </p:nvPr>
        </p:nvGraphicFramePr>
        <p:xfrm>
          <a:off x="317500" y="1879600"/>
          <a:ext cx="8448548" cy="267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/>
                <a:gridCol w="1308100"/>
                <a:gridCol w="1079500"/>
                <a:gridCol w="1397000"/>
                <a:gridCol w="1371600"/>
                <a:gridCol w="892048"/>
              </a:tblGrid>
              <a:tr h="675144">
                <a:tc>
                  <a:txBody>
                    <a:bodyPr/>
                    <a:lstStyle/>
                    <a:p>
                      <a:r>
                        <a:rPr lang="en-US" dirty="0" smtClean="0"/>
                        <a:t>Configuration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Nodes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Bandwidth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Rejections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 (days)</a:t>
                      </a:r>
                      <a:endParaRPr lang="en-US" dirty="0"/>
                    </a:p>
                  </a:txBody>
                  <a:tcPr anchor="ctr"/>
                </a:tc>
              </a:tr>
              <a:tr h="10287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264-ports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$498,796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1.11 Gb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1394</a:t>
                      </a:r>
                      <a:endParaRPr lang="en-US" dirty="0"/>
                    </a:p>
                  </a:txBody>
                  <a:tcPr anchor="ctr" anchorCtr="1"/>
                </a:tc>
              </a:tr>
              <a:tr h="493256">
                <a:tc>
                  <a:txBody>
                    <a:bodyPr/>
                    <a:lstStyle/>
                    <a:p>
                      <a:r>
                        <a:rPr lang="en-US" dirty="0" smtClean="0"/>
                        <a:t>48-ports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$498,354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1.06 Gb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138 (0.9%)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996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en-US" dirty="0" smtClean="0"/>
                        <a:t>48-ports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$390,268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883</a:t>
                      </a:r>
                      <a:r>
                        <a:rPr lang="en-US" baseline="0" dirty="0" smtClean="0"/>
                        <a:t> Mb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142</a:t>
                      </a:r>
                      <a:r>
                        <a:rPr lang="en-US" baseline="0" dirty="0" smtClean="0"/>
                        <a:t> (0.9%)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17500" y="4907574"/>
            <a:ext cx="8153400" cy="153591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u</a:t>
            </a:r>
            <a:r>
              <a:rPr lang="en-US" sz="2800" dirty="0" smtClean="0"/>
              <a:t>sing large switches, support the 0.9% “hard” topologies</a:t>
            </a:r>
          </a:p>
          <a:p>
            <a:pPr lvl="1"/>
            <a:r>
              <a:rPr lang="en-US" sz="2200" dirty="0"/>
              <a:t>w</a:t>
            </a:r>
            <a:r>
              <a:rPr lang="en-US" sz="2200" dirty="0" smtClean="0"/>
              <a:t>ith 40% more time</a:t>
            </a:r>
          </a:p>
          <a:p>
            <a:pPr lvl="1"/>
            <a:r>
              <a:rPr lang="en-US" sz="2200" dirty="0"/>
              <a:t>with $</a:t>
            </a:r>
            <a:r>
              <a:rPr lang="en-US" sz="2200" dirty="0" smtClean="0"/>
              <a:t>108,000. </a:t>
            </a:r>
            <a:r>
              <a:rPr lang="en-US" sz="2200" dirty="0"/>
              <a:t>$761 per “hard” topology vs. $</a:t>
            </a:r>
            <a:r>
              <a:rPr lang="en-US" sz="2200" dirty="0" smtClean="0"/>
              <a:t>33.5</a:t>
            </a:r>
          </a:p>
          <a:p>
            <a:pPr lvl="1"/>
            <a:r>
              <a:rPr lang="en-US" sz="2200" dirty="0" smtClean="0"/>
              <a:t>we are the 99%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emulab.png" descr="/Users/fhermeni/Research/Papers/emustats/slides/emulab.pn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00" y="2603500"/>
            <a:ext cx="905803" cy="965200"/>
          </a:xfrm>
          <a:prstGeom prst="rect">
            <a:avLst/>
          </a:prstGeo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3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testbed</a:t>
            </a:r>
            <a:r>
              <a:rPr lang="en-US" dirty="0" smtClean="0"/>
              <a:t> size is the bottleneck, not the network</a:t>
            </a:r>
          </a:p>
          <a:p>
            <a:r>
              <a:rPr lang="en-US" dirty="0" smtClean="0"/>
              <a:t>facts lead to new design suggestions</a:t>
            </a:r>
          </a:p>
          <a:p>
            <a:pPr lvl="1"/>
            <a:r>
              <a:rPr lang="en-US" dirty="0" smtClean="0"/>
              <a:t>lower connectivity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maller switches</a:t>
            </a:r>
          </a:p>
          <a:p>
            <a:pPr lvl="1"/>
            <a:r>
              <a:rPr lang="en-US" dirty="0" smtClean="0"/>
              <a:t>link striping</a:t>
            </a:r>
          </a:p>
          <a:p>
            <a:r>
              <a:rPr lang="en-US" dirty="0"/>
              <a:t>cost models and replays </a:t>
            </a:r>
            <a:r>
              <a:rPr lang="en-US" dirty="0" smtClean="0"/>
              <a:t>for a good insight into the </a:t>
            </a:r>
            <a:r>
              <a:rPr lang="en-US" dirty="0" err="1" smtClean="0"/>
              <a:t>testbed’s</a:t>
            </a:r>
            <a:r>
              <a:rPr lang="en-US" dirty="0" smtClean="0"/>
              <a:t> effectiveness</a:t>
            </a:r>
          </a:p>
          <a:p>
            <a:r>
              <a:rPr lang="en-US" dirty="0"/>
              <a:t>w</a:t>
            </a:r>
            <a:r>
              <a:rPr lang="en-US" dirty="0" smtClean="0"/>
              <a:t>hat to give up to support the outliers?</a:t>
            </a:r>
          </a:p>
          <a:p>
            <a:r>
              <a:rPr lang="en-US" dirty="0" smtClean="0"/>
              <a:t>read the paper for more conclusions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6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HOTOS-Sherlock-Le-celebre-detective-version-2011-sur-France-4.jpg" descr="/Users/fhermeni/Research/Papers/emustats/slides/PHOTOS-Sherlock-Le-celebre-detective-version-2011-sur-France-4.jp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653" y="2705100"/>
            <a:ext cx="5537280" cy="3746500"/>
          </a:xfrm>
          <a:prstGeom prst="rect">
            <a:avLst/>
          </a:prstGeom>
        </p:spPr>
      </p:pic>
      <p:sp>
        <p:nvSpPr>
          <p:cNvPr id="8" name="Bulle rectangulaire 7"/>
          <p:cNvSpPr/>
          <p:nvPr/>
        </p:nvSpPr>
        <p:spPr>
          <a:xfrm>
            <a:off x="127000" y="1875759"/>
            <a:ext cx="3356413" cy="1177433"/>
          </a:xfrm>
          <a:prstGeom prst="wedgeRectCallout">
            <a:avLst>
              <a:gd name="adj1" fmla="val 42147"/>
              <a:gd name="adj2" fmla="val 82450"/>
            </a:avLst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Watson, I told you the problem wasn’t</a:t>
            </a:r>
          </a:p>
          <a:p>
            <a:pPr algn="ctr"/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 err="1"/>
              <a:t>i</a:t>
            </a:r>
            <a:r>
              <a:rPr lang="en-US" sz="2400" dirty="0" err="1" smtClean="0"/>
              <a:t>nterswitch</a:t>
            </a:r>
            <a:r>
              <a:rPr lang="en-US" sz="2400" dirty="0" smtClean="0"/>
              <a:t> bandwidth</a:t>
            </a:r>
            <a:endParaRPr lang="en-US" sz="2400" dirty="0"/>
          </a:p>
        </p:txBody>
      </p:sp>
      <p:sp>
        <p:nvSpPr>
          <p:cNvPr id="9" name="Bulle rectangulaire 8"/>
          <p:cNvSpPr/>
          <p:nvPr/>
        </p:nvSpPr>
        <p:spPr>
          <a:xfrm>
            <a:off x="5801853" y="2304158"/>
            <a:ext cx="2968321" cy="801883"/>
          </a:xfrm>
          <a:prstGeom prst="wedgeRectCallout">
            <a:avLst>
              <a:gd name="adj1" fmla="val -43911"/>
              <a:gd name="adj2" fmla="val 145467"/>
            </a:avLst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#!*$@ you Sherlock</a:t>
            </a:r>
            <a:endParaRPr lang="en-US" sz="24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85800" y="52374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100" u="sng" dirty="0" smtClean="0"/>
              <a:t>How to Build a Better </a:t>
            </a:r>
            <a:r>
              <a:rPr lang="en-US" sz="7100" u="sng" dirty="0" err="1" smtClean="0"/>
              <a:t>Testbed</a:t>
            </a: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dirty="0" smtClean="0"/>
              <a:t>Lessons from a decade of network </a:t>
            </a:r>
            <a:r>
              <a:rPr lang="en-US" dirty="0"/>
              <a:t>e</a:t>
            </a:r>
            <a:r>
              <a:rPr lang="en-US" dirty="0" smtClean="0"/>
              <a:t>xperiments on </a:t>
            </a:r>
            <a:r>
              <a:rPr lang="en-US" dirty="0" err="1" smtClean="0"/>
              <a:t>Emulab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1836-DB26-0B49-947B-F7E0B4D2DAE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4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Datacenter vs. network </a:t>
            </a:r>
            <a:r>
              <a:rPr lang="en-US" dirty="0" err="1" smtClean="0"/>
              <a:t>testbed</a:t>
            </a:r>
            <a:r>
              <a:rPr lang="en-US" dirty="0" smtClean="0"/>
              <a:t> physical design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datacenters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 centric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etwork as a support to maximize performance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on-explicit communications</a:t>
            </a:r>
          </a:p>
          <a:p>
            <a:pPr lvl="1"/>
            <a:endParaRPr lang="en-US" dirty="0"/>
          </a:p>
          <a:p>
            <a:r>
              <a:rPr lang="en-US" dirty="0"/>
              <a:t>n</a:t>
            </a:r>
            <a:r>
              <a:rPr lang="en-US" dirty="0" smtClean="0"/>
              <a:t>etwork </a:t>
            </a:r>
            <a:r>
              <a:rPr lang="en-US" dirty="0" err="1" smtClean="0"/>
              <a:t>testbeds</a:t>
            </a:r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etwork centric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xplicit communication to reproduce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onservative allocation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4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Testbed</a:t>
            </a:r>
            <a:r>
              <a:rPr lang="en-US" dirty="0" smtClean="0"/>
              <a:t> physical design</a:t>
            </a:r>
            <a:endParaRPr lang="en-US" dirty="0"/>
          </a:p>
        </p:txBody>
      </p:sp>
      <p:sp>
        <p:nvSpPr>
          <p:cNvPr id="6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98347" y="1739900"/>
            <a:ext cx="5877053" cy="2933700"/>
          </a:xfrm>
        </p:spPr>
        <p:txBody>
          <a:bodyPr>
            <a:normAutofit/>
          </a:bodyPr>
          <a:lstStyle/>
          <a:p>
            <a:r>
              <a:rPr lang="en-US" dirty="0" smtClean="0"/>
              <a:t>no extensive studies for effective </a:t>
            </a:r>
            <a:r>
              <a:rPr lang="en-US" dirty="0" err="1" smtClean="0"/>
              <a:t>testbed</a:t>
            </a:r>
            <a:r>
              <a:rPr lang="en-US" dirty="0" smtClean="0"/>
              <a:t> design</a:t>
            </a:r>
          </a:p>
          <a:p>
            <a:pPr lvl="1"/>
            <a:r>
              <a:rPr lang="en-US" sz="2400" dirty="0" smtClean="0"/>
              <a:t>assumption-based</a:t>
            </a:r>
          </a:p>
          <a:p>
            <a:pPr lvl="1"/>
            <a:r>
              <a:rPr lang="en-US" sz="2400" dirty="0" smtClean="0"/>
              <a:t>budget-constrained</a:t>
            </a:r>
          </a:p>
          <a:p>
            <a:r>
              <a:rPr lang="en-US" dirty="0" smtClean="0"/>
              <a:t>lack of data from real experimenters</a:t>
            </a:r>
          </a:p>
        </p:txBody>
      </p:sp>
      <p:pic>
        <p:nvPicPr>
          <p:cNvPr id="7" name="default.png" descr="/Users/fhermeni/Research/Papers/emustats/slides/default.png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9587">
            <a:off x="5938909" y="1702330"/>
            <a:ext cx="2724451" cy="3416239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98347" y="5016500"/>
            <a:ext cx="7416800" cy="13208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 dirty="0" smtClean="0"/>
              <a:t>bad design decisions have consequences</a:t>
            </a:r>
          </a:p>
          <a:p>
            <a:pPr lvl="1"/>
            <a:r>
              <a:rPr lang="en-US" dirty="0" smtClean="0"/>
              <a:t>prevent support for certain experiments</a:t>
            </a:r>
          </a:p>
          <a:p>
            <a:pPr lvl="1"/>
            <a:r>
              <a:rPr lang="en-US" dirty="0" smtClean="0"/>
              <a:t>over-commitment on un-needed hardware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099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build better </a:t>
            </a:r>
            <a:r>
              <a:rPr lang="en-US" dirty="0" err="1" smtClean="0"/>
              <a:t>testbeds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12648" y="1600200"/>
            <a:ext cx="8153400" cy="3187700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careful analysis of the Utah </a:t>
            </a:r>
            <a:r>
              <a:rPr lang="en-US" dirty="0" err="1" smtClean="0"/>
              <a:t>Emulab</a:t>
            </a:r>
            <a:r>
              <a:rPr lang="en-US" dirty="0" smtClean="0"/>
              <a:t> facility usage</a:t>
            </a:r>
          </a:p>
          <a:p>
            <a:pPr lvl="1"/>
            <a:r>
              <a:rPr lang="en-US" dirty="0"/>
              <a:t>one of the largest </a:t>
            </a:r>
            <a:r>
              <a:rPr lang="en-US" dirty="0" err="1"/>
              <a:t>testbeds</a:t>
            </a:r>
            <a:endParaRPr lang="en-US" dirty="0"/>
          </a:p>
          <a:p>
            <a:pPr lvl="1"/>
            <a:r>
              <a:rPr lang="en-US" dirty="0"/>
              <a:t>used in production since 2001</a:t>
            </a:r>
          </a:p>
          <a:p>
            <a:pPr lvl="1"/>
            <a:r>
              <a:rPr lang="en-US" dirty="0"/>
              <a:t>&gt; 4 dozen </a:t>
            </a:r>
            <a:r>
              <a:rPr lang="en-US" dirty="0" err="1"/>
              <a:t>testbeds</a:t>
            </a:r>
            <a:r>
              <a:rPr lang="en-US" dirty="0"/>
              <a:t> worldwide with a similar </a:t>
            </a:r>
            <a:r>
              <a:rPr lang="en-US" dirty="0" smtClean="0"/>
              <a:t>designs</a:t>
            </a:r>
          </a:p>
          <a:p>
            <a:r>
              <a:rPr lang="en-US" dirty="0" smtClean="0"/>
              <a:t>several alternative </a:t>
            </a:r>
            <a:r>
              <a:rPr lang="en-US" dirty="0" err="1" smtClean="0"/>
              <a:t>testbed</a:t>
            </a:r>
            <a:r>
              <a:rPr lang="en-US" smtClean="0"/>
              <a:t> designs</a:t>
            </a:r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valuation of new designs using real workload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emulab.png" descr="/Users/fhermeni/Research/Papers/emustats/slides/emulab.png"/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300" y="4927600"/>
            <a:ext cx="1549400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32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Utah </a:t>
            </a:r>
            <a:r>
              <a:rPr lang="en-US" dirty="0" err="1" smtClean="0"/>
              <a:t>Emulab</a:t>
            </a:r>
            <a:r>
              <a:rPr lang="en-US" dirty="0" smtClean="0"/>
              <a:t> facility:</a:t>
            </a:r>
            <a:br>
              <a:rPr lang="en-US" dirty="0" smtClean="0"/>
            </a:br>
            <a:r>
              <a:rPr lang="en-US" dirty="0" smtClean="0"/>
              <a:t>not just another pretty cluster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Picture 3" descr="pc3k-bac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900" y="1516698"/>
            <a:ext cx="6362700" cy="533746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374900" y="1701800"/>
            <a:ext cx="977900" cy="4965700"/>
          </a:xfrm>
          <a:prstGeom prst="ellipse">
            <a:avLst/>
          </a:prstGeom>
          <a:noFill/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207000" y="2298700"/>
            <a:ext cx="1397000" cy="1193800"/>
          </a:xfrm>
          <a:prstGeom prst="ellipse">
            <a:avLst/>
          </a:prstGeom>
          <a:noFill/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Image 96" descr="vto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00" y="2814242"/>
            <a:ext cx="6170873" cy="187275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topology in </a:t>
            </a:r>
            <a:r>
              <a:rPr lang="en-US" dirty="0" err="1" smtClean="0"/>
              <a:t>Emulab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7" name="ZoneTexte 46"/>
          <p:cNvSpPr txBox="1"/>
          <p:nvPr/>
        </p:nvSpPr>
        <p:spPr>
          <a:xfrm>
            <a:off x="2764721" y="1636910"/>
            <a:ext cx="45485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err="1" smtClean="0"/>
              <a:t>Lan</a:t>
            </a:r>
            <a:r>
              <a:rPr lang="en-US" sz="2000" u="sng" dirty="0" smtClean="0"/>
              <a:t> node</a:t>
            </a:r>
          </a:p>
          <a:p>
            <a:r>
              <a:rPr lang="en-US" sz="2000" dirty="0" smtClean="0"/>
              <a:t>Full bisection bandwidth between members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3843150" y="5346192"/>
            <a:ext cx="3967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Traffic shaping</a:t>
            </a:r>
          </a:p>
          <a:p>
            <a:r>
              <a:rPr lang="en-US" sz="2000" dirty="0" smtClean="0"/>
              <a:t>Implemented with a PC “delay node”</a:t>
            </a:r>
            <a:endParaRPr lang="en-US" sz="2000" dirty="0"/>
          </a:p>
        </p:txBody>
      </p:sp>
      <p:cxnSp>
        <p:nvCxnSpPr>
          <p:cNvPr id="94" name="Connecteur droit avec flèche 93"/>
          <p:cNvCxnSpPr>
            <a:stCxn id="48" idx="0"/>
          </p:cNvCxnSpPr>
          <p:nvPr/>
        </p:nvCxnSpPr>
        <p:spPr>
          <a:xfrm rot="16200000" flipV="1">
            <a:off x="4441476" y="3960953"/>
            <a:ext cx="1337972" cy="14325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avec flèche 95"/>
          <p:cNvCxnSpPr/>
          <p:nvPr/>
        </p:nvCxnSpPr>
        <p:spPr>
          <a:xfrm>
            <a:off x="4508500" y="2387600"/>
            <a:ext cx="1993900" cy="12013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59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virtual into reality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 descr="pc3k-ba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1516698"/>
            <a:ext cx="6362700" cy="533746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1574800" y="2838450"/>
            <a:ext cx="6070600" cy="2381250"/>
            <a:chOff x="1574800" y="2838450"/>
            <a:chExt cx="6070600" cy="2381250"/>
          </a:xfrm>
        </p:grpSpPr>
        <p:sp>
          <p:nvSpPr>
            <p:cNvPr id="40" name="Oval 39"/>
            <p:cNvSpPr/>
            <p:nvPr/>
          </p:nvSpPr>
          <p:spPr>
            <a:xfrm>
              <a:off x="1574800" y="2838450"/>
              <a:ext cx="1155700" cy="317500"/>
            </a:xfrm>
            <a:prstGeom prst="ellipse">
              <a:avLst/>
            </a:prstGeom>
            <a:solidFill>
              <a:srgbClr val="FF6600"/>
            </a:soli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4191000" y="3625850"/>
              <a:ext cx="939800" cy="317500"/>
            </a:xfrm>
            <a:prstGeom prst="ellipse">
              <a:avLst/>
            </a:prstGeom>
            <a:solidFill>
              <a:srgbClr val="FF6600"/>
            </a:soli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3035300" y="4108450"/>
              <a:ext cx="1155700" cy="317500"/>
            </a:xfrm>
            <a:prstGeom prst="ellipse">
              <a:avLst/>
            </a:prstGeom>
            <a:solidFill>
              <a:srgbClr val="FF6600"/>
            </a:soli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6426200" y="4584700"/>
              <a:ext cx="533400" cy="317500"/>
            </a:xfrm>
            <a:prstGeom prst="ellipse">
              <a:avLst/>
            </a:prstGeom>
            <a:solidFill>
              <a:srgbClr val="FF6600"/>
            </a:soli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Oval 43"/>
            <p:cNvSpPr/>
            <p:nvPr/>
          </p:nvSpPr>
          <p:spPr>
            <a:xfrm>
              <a:off x="7112000" y="4902200"/>
              <a:ext cx="533400" cy="317500"/>
            </a:xfrm>
            <a:prstGeom prst="ellipse">
              <a:avLst/>
            </a:prstGeom>
            <a:solidFill>
              <a:srgbClr val="FF6600"/>
            </a:soli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574800" y="4902200"/>
            <a:ext cx="3556001" cy="1244600"/>
            <a:chOff x="1574800" y="4902200"/>
            <a:chExt cx="3556001" cy="1244600"/>
          </a:xfrm>
        </p:grpSpPr>
        <p:sp>
          <p:nvSpPr>
            <p:cNvPr id="46" name="Oval 45"/>
            <p:cNvSpPr/>
            <p:nvPr/>
          </p:nvSpPr>
          <p:spPr>
            <a:xfrm>
              <a:off x="1574800" y="4902200"/>
              <a:ext cx="1155700" cy="317500"/>
            </a:xfrm>
            <a:prstGeom prst="ellipse">
              <a:avLst/>
            </a:prstGeom>
            <a:solidFill>
              <a:srgbClr val="000090"/>
            </a:soli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1574800" y="5829300"/>
              <a:ext cx="1155700" cy="317500"/>
            </a:xfrm>
            <a:prstGeom prst="ellipse">
              <a:avLst/>
            </a:prstGeom>
            <a:solidFill>
              <a:srgbClr val="000090"/>
            </a:soli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4191000" y="4902200"/>
              <a:ext cx="939800" cy="317500"/>
            </a:xfrm>
            <a:prstGeom prst="ellipse">
              <a:avLst/>
            </a:prstGeom>
            <a:solidFill>
              <a:srgbClr val="000090"/>
            </a:soli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4191001" y="5670550"/>
              <a:ext cx="939800" cy="317500"/>
            </a:xfrm>
            <a:prstGeom prst="ellipse">
              <a:avLst/>
            </a:prstGeom>
            <a:solidFill>
              <a:srgbClr val="000090"/>
            </a:soli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022600" y="4419600"/>
            <a:ext cx="4622800" cy="2044700"/>
            <a:chOff x="3022600" y="4419600"/>
            <a:chExt cx="4622800" cy="2044700"/>
          </a:xfrm>
        </p:grpSpPr>
        <p:sp>
          <p:nvSpPr>
            <p:cNvPr id="51" name="Oval 50"/>
            <p:cNvSpPr/>
            <p:nvPr/>
          </p:nvSpPr>
          <p:spPr>
            <a:xfrm>
              <a:off x="3022600" y="4584700"/>
              <a:ext cx="1155700" cy="317500"/>
            </a:xfrm>
            <a:prstGeom prst="ellipse">
              <a:avLst/>
            </a:prstGeom>
            <a:solidFill>
              <a:srgbClr val="FF0000"/>
            </a:soli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Oval 51"/>
            <p:cNvSpPr/>
            <p:nvPr/>
          </p:nvSpPr>
          <p:spPr>
            <a:xfrm>
              <a:off x="3035301" y="6146800"/>
              <a:ext cx="1155700" cy="317500"/>
            </a:xfrm>
            <a:prstGeom prst="ellipse">
              <a:avLst/>
            </a:prstGeom>
            <a:solidFill>
              <a:srgbClr val="FF0000"/>
            </a:soli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6426200" y="5219700"/>
              <a:ext cx="533400" cy="317500"/>
            </a:xfrm>
            <a:prstGeom prst="ellipse">
              <a:avLst/>
            </a:prstGeom>
            <a:solidFill>
              <a:srgbClr val="FF0000"/>
            </a:soli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7112000" y="4419600"/>
              <a:ext cx="533400" cy="317500"/>
            </a:xfrm>
            <a:prstGeom prst="ellipse">
              <a:avLst/>
            </a:prstGeom>
            <a:solidFill>
              <a:srgbClr val="FF0000"/>
            </a:soli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er 22"/>
          <p:cNvGrpSpPr/>
          <p:nvPr/>
        </p:nvGrpSpPr>
        <p:grpSpPr>
          <a:xfrm>
            <a:off x="1485900" y="2349500"/>
            <a:ext cx="6159500" cy="2235200"/>
            <a:chOff x="1485900" y="2349500"/>
            <a:chExt cx="6159500" cy="2235200"/>
          </a:xfrm>
        </p:grpSpPr>
        <p:grpSp>
          <p:nvGrpSpPr>
            <p:cNvPr id="39" name="Group 38"/>
            <p:cNvGrpSpPr/>
            <p:nvPr/>
          </p:nvGrpSpPr>
          <p:grpSpPr>
            <a:xfrm>
              <a:off x="1485900" y="2349500"/>
              <a:ext cx="6159500" cy="2235200"/>
              <a:chOff x="1485900" y="2349500"/>
              <a:chExt cx="6159500" cy="223520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485900" y="2349500"/>
                <a:ext cx="1155700" cy="317500"/>
              </a:xfrm>
              <a:prstGeom prst="ellipse">
                <a:avLst/>
              </a:prstGeom>
              <a:solidFill>
                <a:srgbClr val="008000"/>
              </a:solidFill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574800" y="4267200"/>
                <a:ext cx="1155700" cy="317500"/>
              </a:xfrm>
              <a:prstGeom prst="ellipse">
                <a:avLst/>
              </a:prstGeom>
              <a:solidFill>
                <a:srgbClr val="008000"/>
              </a:solidFill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022600" y="3314700"/>
                <a:ext cx="1155700" cy="317500"/>
              </a:xfrm>
              <a:prstGeom prst="ellipse">
                <a:avLst/>
              </a:prstGeom>
              <a:solidFill>
                <a:srgbClr val="008000"/>
              </a:solidFill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7112000" y="3155950"/>
                <a:ext cx="533400" cy="317500"/>
              </a:xfrm>
              <a:prstGeom prst="ellipse">
                <a:avLst/>
              </a:prstGeom>
              <a:solidFill>
                <a:srgbClr val="008000"/>
              </a:solidFill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845300" y="3949700"/>
                <a:ext cx="533400" cy="317500"/>
              </a:xfrm>
              <a:prstGeom prst="ellipse">
                <a:avLst/>
              </a:prstGeom>
              <a:solidFill>
                <a:srgbClr val="008000"/>
              </a:solidFill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4178300" y="2838450"/>
                <a:ext cx="952500" cy="3175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hape 17"/>
              <p:cNvCxnSpPr>
                <a:stCxn id="8" idx="6"/>
                <a:endCxn id="10" idx="2"/>
              </p:cNvCxnSpPr>
              <p:nvPr/>
            </p:nvCxnSpPr>
            <p:spPr>
              <a:xfrm>
                <a:off x="2641600" y="2508250"/>
                <a:ext cx="381000" cy="965200"/>
              </a:xfrm>
              <a:prstGeom prst="bentConnector3">
                <a:avLst>
                  <a:gd name="adj1" fmla="val 50000"/>
                </a:avLst>
              </a:prstGeom>
              <a:ln w="63500">
                <a:solidFill>
                  <a:schemeClr val="bg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hape 17"/>
              <p:cNvCxnSpPr/>
              <p:nvPr/>
            </p:nvCxnSpPr>
            <p:spPr>
              <a:xfrm rot="5400000" flipH="1" flipV="1">
                <a:off x="2505075" y="3914775"/>
                <a:ext cx="958850" cy="381000"/>
              </a:xfrm>
              <a:prstGeom prst="bentConnector3">
                <a:avLst>
                  <a:gd name="adj1" fmla="val 50000"/>
                </a:avLst>
              </a:prstGeom>
              <a:ln w="63500"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hape 17"/>
              <p:cNvCxnSpPr>
                <a:endCxn id="16" idx="3"/>
              </p:cNvCxnSpPr>
              <p:nvPr/>
            </p:nvCxnSpPr>
            <p:spPr>
              <a:xfrm rot="5400000" flipH="1" flipV="1">
                <a:off x="4066047" y="3221707"/>
                <a:ext cx="363997" cy="139490"/>
              </a:xfrm>
              <a:prstGeom prst="bentConnector3">
                <a:avLst>
                  <a:gd name="adj1" fmla="val 50000"/>
                </a:avLst>
              </a:prstGeom>
              <a:ln w="63500"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hape 17"/>
              <p:cNvCxnSpPr>
                <a:stCxn id="16" idx="6"/>
                <a:endCxn id="11" idx="2"/>
              </p:cNvCxnSpPr>
              <p:nvPr/>
            </p:nvCxnSpPr>
            <p:spPr>
              <a:xfrm>
                <a:off x="5130800" y="2997200"/>
                <a:ext cx="1295400" cy="158750"/>
              </a:xfrm>
              <a:prstGeom prst="bentConnector3">
                <a:avLst>
                  <a:gd name="adj1" fmla="val 41176"/>
                </a:avLst>
              </a:prstGeom>
              <a:ln w="63500"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hape 17"/>
              <p:cNvCxnSpPr>
                <a:endCxn id="14" idx="0"/>
              </p:cNvCxnSpPr>
              <p:nvPr/>
            </p:nvCxnSpPr>
            <p:spPr>
              <a:xfrm>
                <a:off x="6426198" y="2571749"/>
                <a:ext cx="952502" cy="584201"/>
              </a:xfrm>
              <a:prstGeom prst="bentConnector2">
                <a:avLst/>
              </a:prstGeom>
              <a:ln w="63500"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hape 17"/>
              <p:cNvCxnSpPr>
                <a:stCxn id="11" idx="4"/>
                <a:endCxn id="15" idx="2"/>
              </p:cNvCxnSpPr>
              <p:nvPr/>
            </p:nvCxnSpPr>
            <p:spPr>
              <a:xfrm rot="16200000" flipH="1">
                <a:off x="6372225" y="3635375"/>
                <a:ext cx="793750" cy="152400"/>
              </a:xfrm>
              <a:prstGeom prst="bentConnector2">
                <a:avLst/>
              </a:prstGeom>
              <a:ln w="63500">
                <a:solidFill>
                  <a:srgbClr val="FFFF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Oval 10"/>
              <p:cNvSpPr/>
              <p:nvPr/>
            </p:nvSpPr>
            <p:spPr>
              <a:xfrm>
                <a:off x="6426200" y="2997200"/>
                <a:ext cx="533400" cy="317500"/>
              </a:xfrm>
              <a:prstGeom prst="ellipse">
                <a:avLst/>
              </a:prstGeom>
              <a:solidFill>
                <a:srgbClr val="008000"/>
              </a:solidFill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Rectangle 4"/>
            <p:cNvSpPr/>
            <p:nvPr/>
          </p:nvSpPr>
          <p:spPr>
            <a:xfrm rot="2877892">
              <a:off x="5969009" y="2384203"/>
              <a:ext cx="381000" cy="374650"/>
            </a:xfrm>
            <a:prstGeom prst="rect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Connecteur droit 20"/>
            <p:cNvCxnSpPr>
              <a:stCxn id="5" idx="3"/>
              <a:endCxn id="11" idx="1"/>
            </p:cNvCxnSpPr>
            <p:nvPr/>
          </p:nvCxnSpPr>
          <p:spPr>
            <a:xfrm>
              <a:off x="6287065" y="2713019"/>
              <a:ext cx="217250" cy="330678"/>
            </a:xfrm>
            <a:prstGeom prst="line">
              <a:avLst/>
            </a:prstGeom>
            <a:ln w="57150" cmpd="sng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a virtual topology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D641836-DB26-0B49-947B-F7E0B4D2DAE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8" name="Image 17" descr="vto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28110">
            <a:off x="1374116" y="2154095"/>
            <a:ext cx="4312970" cy="1308911"/>
          </a:xfrm>
          <a:prstGeom prst="rect">
            <a:avLst/>
          </a:prstGeom>
        </p:spPr>
      </p:pic>
      <p:pic>
        <p:nvPicPr>
          <p:cNvPr id="21" name="Image 20" descr="sample_ptop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4470400"/>
            <a:ext cx="7950200" cy="1778000"/>
          </a:xfrm>
          <a:prstGeom prst="rect">
            <a:avLst/>
          </a:prstGeom>
        </p:spPr>
      </p:pic>
      <p:pic>
        <p:nvPicPr>
          <p:cNvPr id="22" name="Image 21" descr="sample_mapped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4470400"/>
            <a:ext cx="7950200" cy="1778000"/>
          </a:xfrm>
          <a:prstGeom prst="rect">
            <a:avLst/>
          </a:prstGeom>
        </p:spPr>
      </p:pic>
      <p:sp>
        <p:nvSpPr>
          <p:cNvPr id="23" name="Flèche vers le bas 22"/>
          <p:cNvSpPr/>
          <p:nvPr/>
        </p:nvSpPr>
        <p:spPr>
          <a:xfrm>
            <a:off x="3581400" y="3175000"/>
            <a:ext cx="558800" cy="1066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8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1617651" y="2381847"/>
            <a:ext cx="5322824" cy="909637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The raw dataset</a:t>
            </a:r>
            <a:endParaRPr lang="en-US" sz="6000" dirty="0"/>
          </a:p>
        </p:txBody>
      </p:sp>
      <p:sp>
        <p:nvSpPr>
          <p:cNvPr id="5" name="ZoneTexte 4"/>
          <p:cNvSpPr txBox="1"/>
          <p:nvPr/>
        </p:nvSpPr>
        <p:spPr>
          <a:xfrm>
            <a:off x="939781" y="3188848"/>
            <a:ext cx="729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522 projects – 22,266 experiments – 619,504 topologies</a:t>
            </a:r>
            <a:endParaRPr lang="en-US" sz="2400" dirty="0"/>
          </a:p>
        </p:txBody>
      </p:sp>
      <p:grpSp>
        <p:nvGrpSpPr>
          <p:cNvPr id="116" name="Grouper 115"/>
          <p:cNvGrpSpPr/>
          <p:nvPr/>
        </p:nvGrpSpPr>
        <p:grpSpPr>
          <a:xfrm>
            <a:off x="126369" y="2279448"/>
            <a:ext cx="854476" cy="1717687"/>
            <a:chOff x="7156175" y="3143543"/>
            <a:chExt cx="854476" cy="1717687"/>
          </a:xfrm>
        </p:grpSpPr>
        <p:sp>
          <p:nvSpPr>
            <p:cNvPr id="13" name="Ellipse 12"/>
            <p:cNvSpPr/>
            <p:nvPr/>
          </p:nvSpPr>
          <p:spPr>
            <a:xfrm>
              <a:off x="7156175" y="4667950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Ellipse 13"/>
            <p:cNvSpPr/>
            <p:nvPr/>
          </p:nvSpPr>
          <p:spPr>
            <a:xfrm>
              <a:off x="7791296" y="3143543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Ellipse 26"/>
            <p:cNvSpPr/>
            <p:nvPr/>
          </p:nvSpPr>
          <p:spPr>
            <a:xfrm>
              <a:off x="7571764" y="4256465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Ellipse 27"/>
            <p:cNvSpPr/>
            <p:nvPr/>
          </p:nvSpPr>
          <p:spPr>
            <a:xfrm>
              <a:off x="7844992" y="3717505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Connecteur droit 56"/>
            <p:cNvCxnSpPr>
              <a:stCxn id="14" idx="4"/>
              <a:endCxn id="28" idx="0"/>
            </p:cNvCxnSpPr>
            <p:nvPr/>
          </p:nvCxnSpPr>
          <p:spPr>
            <a:xfrm>
              <a:off x="7874126" y="3336823"/>
              <a:ext cx="53696" cy="3806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>
              <a:stCxn id="28" idx="4"/>
              <a:endCxn id="27" idx="7"/>
            </p:cNvCxnSpPr>
            <p:nvPr/>
          </p:nvCxnSpPr>
          <p:spPr>
            <a:xfrm flipH="1">
              <a:off x="7713163" y="3910785"/>
              <a:ext cx="214659" cy="3739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>
              <a:stCxn id="27" idx="3"/>
              <a:endCxn id="13" idx="7"/>
            </p:cNvCxnSpPr>
            <p:nvPr/>
          </p:nvCxnSpPr>
          <p:spPr>
            <a:xfrm flipH="1">
              <a:off x="7297574" y="4421440"/>
              <a:ext cx="298450" cy="2748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ouper 112"/>
          <p:cNvGrpSpPr/>
          <p:nvPr/>
        </p:nvGrpSpPr>
        <p:grpSpPr>
          <a:xfrm>
            <a:off x="2271429" y="351635"/>
            <a:ext cx="1890842" cy="2169268"/>
            <a:chOff x="4999966" y="3647681"/>
            <a:chExt cx="1890842" cy="2169268"/>
          </a:xfrm>
          <a:solidFill>
            <a:schemeClr val="accent3">
              <a:lumMod val="75000"/>
            </a:schemeClr>
          </a:solidFill>
        </p:grpSpPr>
        <p:sp>
          <p:nvSpPr>
            <p:cNvPr id="35" name="Ellipse 34"/>
            <p:cNvSpPr/>
            <p:nvPr/>
          </p:nvSpPr>
          <p:spPr>
            <a:xfrm>
              <a:off x="6033479" y="3647681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Ellipse 35"/>
            <p:cNvSpPr/>
            <p:nvPr/>
          </p:nvSpPr>
          <p:spPr>
            <a:xfrm>
              <a:off x="6725149" y="3744321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Ellipse 36"/>
            <p:cNvSpPr/>
            <p:nvPr/>
          </p:nvSpPr>
          <p:spPr>
            <a:xfrm>
              <a:off x="6238629" y="4256364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Ellipse 37"/>
            <p:cNvSpPr/>
            <p:nvPr/>
          </p:nvSpPr>
          <p:spPr>
            <a:xfrm>
              <a:off x="6245900" y="5042753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Ellipse 38"/>
            <p:cNvSpPr/>
            <p:nvPr/>
          </p:nvSpPr>
          <p:spPr>
            <a:xfrm>
              <a:off x="5608807" y="5527029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Ellipse 39"/>
            <p:cNvSpPr/>
            <p:nvPr/>
          </p:nvSpPr>
          <p:spPr>
            <a:xfrm>
              <a:off x="6300477" y="5623669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Ellipse 40"/>
            <p:cNvSpPr/>
            <p:nvPr/>
          </p:nvSpPr>
          <p:spPr>
            <a:xfrm>
              <a:off x="5637059" y="4050352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Ellipse 41"/>
            <p:cNvSpPr/>
            <p:nvPr/>
          </p:nvSpPr>
          <p:spPr>
            <a:xfrm>
              <a:off x="4999966" y="4534628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Ellipse 42"/>
            <p:cNvSpPr/>
            <p:nvPr/>
          </p:nvSpPr>
          <p:spPr>
            <a:xfrm>
              <a:off x="5691636" y="4631268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Connecteur droit 89"/>
            <p:cNvCxnSpPr>
              <a:stCxn id="35" idx="4"/>
              <a:endCxn id="37" idx="0"/>
            </p:cNvCxnSpPr>
            <p:nvPr/>
          </p:nvCxnSpPr>
          <p:spPr>
            <a:xfrm>
              <a:off x="6116309" y="3840961"/>
              <a:ext cx="205150" cy="415403"/>
            </a:xfrm>
            <a:prstGeom prst="lin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>
              <a:stCxn id="36" idx="3"/>
              <a:endCxn id="37" idx="0"/>
            </p:cNvCxnSpPr>
            <p:nvPr/>
          </p:nvCxnSpPr>
          <p:spPr>
            <a:xfrm flipH="1">
              <a:off x="6321459" y="3909296"/>
              <a:ext cx="427950" cy="347068"/>
            </a:xfrm>
            <a:prstGeom prst="lin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>
              <a:stCxn id="37" idx="3"/>
              <a:endCxn id="38" idx="0"/>
            </p:cNvCxnSpPr>
            <p:nvPr/>
          </p:nvCxnSpPr>
          <p:spPr>
            <a:xfrm>
              <a:off x="6262889" y="4421339"/>
              <a:ext cx="65841" cy="621414"/>
            </a:xfrm>
            <a:prstGeom prst="lin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/>
            <p:cNvCxnSpPr>
              <a:stCxn id="37" idx="3"/>
              <a:endCxn id="43" idx="7"/>
            </p:cNvCxnSpPr>
            <p:nvPr/>
          </p:nvCxnSpPr>
          <p:spPr>
            <a:xfrm flipH="1">
              <a:off x="5833035" y="4421339"/>
              <a:ext cx="429854" cy="238234"/>
            </a:xfrm>
            <a:prstGeom prst="lin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>
              <a:stCxn id="43" idx="5"/>
              <a:endCxn id="38" idx="1"/>
            </p:cNvCxnSpPr>
            <p:nvPr/>
          </p:nvCxnSpPr>
          <p:spPr>
            <a:xfrm>
              <a:off x="5833035" y="4796243"/>
              <a:ext cx="437125" cy="274815"/>
            </a:xfrm>
            <a:prstGeom prst="lin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>
              <a:stCxn id="38" idx="3"/>
              <a:endCxn id="39" idx="7"/>
            </p:cNvCxnSpPr>
            <p:nvPr/>
          </p:nvCxnSpPr>
          <p:spPr>
            <a:xfrm flipH="1">
              <a:off x="5750206" y="5207728"/>
              <a:ext cx="519954" cy="347606"/>
            </a:xfrm>
            <a:prstGeom prst="lin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/>
            <p:cNvCxnSpPr>
              <a:stCxn id="38" idx="3"/>
              <a:endCxn id="40" idx="0"/>
            </p:cNvCxnSpPr>
            <p:nvPr/>
          </p:nvCxnSpPr>
          <p:spPr>
            <a:xfrm>
              <a:off x="6270160" y="5207728"/>
              <a:ext cx="113147" cy="415941"/>
            </a:xfrm>
            <a:prstGeom prst="lin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>
              <a:stCxn id="41" idx="4"/>
              <a:endCxn id="43" idx="1"/>
            </p:cNvCxnSpPr>
            <p:nvPr/>
          </p:nvCxnSpPr>
          <p:spPr>
            <a:xfrm flipH="1">
              <a:off x="5715896" y="4243632"/>
              <a:ext cx="3993" cy="415941"/>
            </a:xfrm>
            <a:prstGeom prst="lin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>
              <a:stCxn id="42" idx="6"/>
              <a:endCxn id="43" idx="2"/>
            </p:cNvCxnSpPr>
            <p:nvPr/>
          </p:nvCxnSpPr>
          <p:spPr>
            <a:xfrm>
              <a:off x="5165625" y="4631268"/>
              <a:ext cx="526011" cy="96640"/>
            </a:xfrm>
            <a:prstGeom prst="line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3" name="Grouper 202"/>
          <p:cNvGrpSpPr/>
          <p:nvPr/>
        </p:nvGrpSpPr>
        <p:grpSpPr>
          <a:xfrm>
            <a:off x="1717161" y="5258087"/>
            <a:ext cx="401435" cy="579840"/>
            <a:chOff x="1145804" y="2871594"/>
            <a:chExt cx="401435" cy="579840"/>
          </a:xfrm>
        </p:grpSpPr>
        <p:sp>
          <p:nvSpPr>
            <p:cNvPr id="9" name="Ellipse 8"/>
            <p:cNvSpPr/>
            <p:nvPr/>
          </p:nvSpPr>
          <p:spPr>
            <a:xfrm>
              <a:off x="1145804" y="3258154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Ellipse 11"/>
            <p:cNvSpPr/>
            <p:nvPr/>
          </p:nvSpPr>
          <p:spPr>
            <a:xfrm>
              <a:off x="1381580" y="2871594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Connecteur droit 107"/>
            <p:cNvCxnSpPr>
              <a:stCxn id="12" idx="3"/>
              <a:endCxn id="9" idx="7"/>
            </p:cNvCxnSpPr>
            <p:nvPr/>
          </p:nvCxnSpPr>
          <p:spPr>
            <a:xfrm flipH="1">
              <a:off x="1287203" y="3036569"/>
              <a:ext cx="118637" cy="24989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er 114"/>
          <p:cNvGrpSpPr/>
          <p:nvPr/>
        </p:nvGrpSpPr>
        <p:grpSpPr>
          <a:xfrm>
            <a:off x="217471" y="289359"/>
            <a:ext cx="1054664" cy="934529"/>
            <a:chOff x="6350000" y="2298700"/>
            <a:chExt cx="1054664" cy="934529"/>
          </a:xfrm>
        </p:grpSpPr>
        <p:sp>
          <p:nvSpPr>
            <p:cNvPr id="48" name="Ellipse 47"/>
            <p:cNvSpPr/>
            <p:nvPr/>
          </p:nvSpPr>
          <p:spPr>
            <a:xfrm>
              <a:off x="6707789" y="2449525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Ellipse 48"/>
            <p:cNvSpPr/>
            <p:nvPr/>
          </p:nvSpPr>
          <p:spPr>
            <a:xfrm>
              <a:off x="7239005" y="2459033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Ellipse 49"/>
            <p:cNvSpPr/>
            <p:nvPr/>
          </p:nvSpPr>
          <p:spPr>
            <a:xfrm>
              <a:off x="6638219" y="3000525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Ellipse 50"/>
            <p:cNvSpPr/>
            <p:nvPr/>
          </p:nvSpPr>
          <p:spPr>
            <a:xfrm>
              <a:off x="7156176" y="3039949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Connecteur droit 71"/>
            <p:cNvCxnSpPr>
              <a:stCxn id="48" idx="6"/>
              <a:endCxn id="49" idx="2"/>
            </p:cNvCxnSpPr>
            <p:nvPr/>
          </p:nvCxnSpPr>
          <p:spPr>
            <a:xfrm>
              <a:off x="6873448" y="2546165"/>
              <a:ext cx="365557" cy="95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/>
            <p:cNvCxnSpPr>
              <a:stCxn id="49" idx="4"/>
              <a:endCxn id="51" idx="0"/>
            </p:cNvCxnSpPr>
            <p:nvPr/>
          </p:nvCxnSpPr>
          <p:spPr>
            <a:xfrm flipH="1">
              <a:off x="7239006" y="2652313"/>
              <a:ext cx="82829" cy="3876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75"/>
            <p:cNvCxnSpPr>
              <a:stCxn id="51" idx="2"/>
              <a:endCxn id="50" idx="6"/>
            </p:cNvCxnSpPr>
            <p:nvPr/>
          </p:nvCxnSpPr>
          <p:spPr>
            <a:xfrm flipH="1" flipV="1">
              <a:off x="6803878" y="3097165"/>
              <a:ext cx="352298" cy="394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/>
            <p:cNvCxnSpPr>
              <a:stCxn id="48" idx="4"/>
              <a:endCxn id="50" idx="0"/>
            </p:cNvCxnSpPr>
            <p:nvPr/>
          </p:nvCxnSpPr>
          <p:spPr>
            <a:xfrm flipH="1">
              <a:off x="6721049" y="2642805"/>
              <a:ext cx="69570" cy="3577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ZoneTexte 113"/>
            <p:cNvSpPr txBox="1"/>
            <p:nvPr/>
          </p:nvSpPr>
          <p:spPr>
            <a:xfrm>
              <a:off x="6350000" y="2298700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15" name="Grouper 14"/>
          <p:cNvGrpSpPr/>
          <p:nvPr/>
        </p:nvGrpSpPr>
        <p:grpSpPr>
          <a:xfrm>
            <a:off x="331188" y="4400807"/>
            <a:ext cx="5173599" cy="2096897"/>
            <a:chOff x="331188" y="4400807"/>
            <a:chExt cx="5173599" cy="2096897"/>
          </a:xfrm>
        </p:grpSpPr>
        <p:grpSp>
          <p:nvGrpSpPr>
            <p:cNvPr id="111" name="Grouper 110"/>
            <p:cNvGrpSpPr/>
            <p:nvPr/>
          </p:nvGrpSpPr>
          <p:grpSpPr>
            <a:xfrm>
              <a:off x="331188" y="4400807"/>
              <a:ext cx="1631829" cy="1975988"/>
              <a:chOff x="2115920" y="2824931"/>
              <a:chExt cx="1631829" cy="1975988"/>
            </a:xfrm>
            <a:solidFill>
              <a:schemeClr val="accent1">
                <a:lumMod val="40000"/>
                <a:lumOff val="60000"/>
              </a:schemeClr>
            </a:solidFill>
          </p:grpSpPr>
          <p:sp>
            <p:nvSpPr>
              <p:cNvPr id="10" name="Ellipse 9"/>
              <p:cNvSpPr/>
              <p:nvPr/>
            </p:nvSpPr>
            <p:spPr>
              <a:xfrm>
                <a:off x="2890420" y="2824931"/>
                <a:ext cx="165659" cy="19328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3582090" y="2921571"/>
                <a:ext cx="165659" cy="19328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Ellipse 24"/>
              <p:cNvSpPr/>
              <p:nvPr/>
            </p:nvSpPr>
            <p:spPr>
              <a:xfrm>
                <a:off x="3095570" y="3433614"/>
                <a:ext cx="165659" cy="19328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2753013" y="4026723"/>
                <a:ext cx="165659" cy="19328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Ellipse 28"/>
              <p:cNvSpPr/>
              <p:nvPr/>
            </p:nvSpPr>
            <p:spPr>
              <a:xfrm>
                <a:off x="2115920" y="4510999"/>
                <a:ext cx="165659" cy="19328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Ellipse 29"/>
              <p:cNvSpPr/>
              <p:nvPr/>
            </p:nvSpPr>
            <p:spPr>
              <a:xfrm>
                <a:off x="2807590" y="4607639"/>
                <a:ext cx="165659" cy="193280"/>
              </a:xfrm>
              <a:prstGeom prst="ellipse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Connecteur droit 79"/>
              <p:cNvCxnSpPr>
                <a:stCxn id="10" idx="4"/>
                <a:endCxn id="25" idx="0"/>
              </p:cNvCxnSpPr>
              <p:nvPr/>
            </p:nvCxnSpPr>
            <p:spPr>
              <a:xfrm>
                <a:off x="2973250" y="3018211"/>
                <a:ext cx="205150" cy="415403"/>
              </a:xfrm>
              <a:prstGeom prst="line">
                <a:avLst/>
              </a:prstGeom>
              <a:grpFill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Connecteur droit 81"/>
              <p:cNvCxnSpPr>
                <a:stCxn id="11" idx="3"/>
                <a:endCxn id="25" idx="7"/>
              </p:cNvCxnSpPr>
              <p:nvPr/>
            </p:nvCxnSpPr>
            <p:spPr>
              <a:xfrm flipH="1">
                <a:off x="3236969" y="3086546"/>
                <a:ext cx="369381" cy="375373"/>
              </a:xfrm>
              <a:prstGeom prst="line">
                <a:avLst/>
              </a:prstGeom>
              <a:grpFill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Connecteur droit 83"/>
              <p:cNvCxnSpPr>
                <a:stCxn id="25" idx="4"/>
                <a:endCxn id="26" idx="7"/>
              </p:cNvCxnSpPr>
              <p:nvPr/>
            </p:nvCxnSpPr>
            <p:spPr>
              <a:xfrm flipH="1">
                <a:off x="2894412" y="3626894"/>
                <a:ext cx="283988" cy="428134"/>
              </a:xfrm>
              <a:prstGeom prst="line">
                <a:avLst/>
              </a:prstGeom>
              <a:grpFill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cteur droit 85"/>
              <p:cNvCxnSpPr>
                <a:stCxn id="26" idx="4"/>
                <a:endCxn id="30" idx="0"/>
              </p:cNvCxnSpPr>
              <p:nvPr/>
            </p:nvCxnSpPr>
            <p:spPr>
              <a:xfrm>
                <a:off x="2835843" y="4220003"/>
                <a:ext cx="54577" cy="387636"/>
              </a:xfrm>
              <a:prstGeom prst="line">
                <a:avLst/>
              </a:prstGeom>
              <a:grpFill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>
                <a:stCxn id="26" idx="3"/>
                <a:endCxn id="29" idx="7"/>
              </p:cNvCxnSpPr>
              <p:nvPr/>
            </p:nvCxnSpPr>
            <p:spPr>
              <a:xfrm flipH="1">
                <a:off x="2257319" y="4191698"/>
                <a:ext cx="519954" cy="347606"/>
              </a:xfrm>
              <a:prstGeom prst="line">
                <a:avLst/>
              </a:prstGeom>
              <a:grpFill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er 156"/>
            <p:cNvGrpSpPr/>
            <p:nvPr/>
          </p:nvGrpSpPr>
          <p:grpSpPr>
            <a:xfrm>
              <a:off x="4050051" y="5048015"/>
              <a:ext cx="1454736" cy="1449689"/>
              <a:chOff x="4888064" y="4232054"/>
              <a:chExt cx="1454736" cy="1449689"/>
            </a:xfrm>
          </p:grpSpPr>
          <p:sp>
            <p:nvSpPr>
              <p:cNvPr id="118" name="Ellipse 117"/>
              <p:cNvSpPr/>
              <p:nvPr/>
            </p:nvSpPr>
            <p:spPr>
              <a:xfrm>
                <a:off x="5537987" y="4828686"/>
                <a:ext cx="165659" cy="1932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Ellipse 118"/>
              <p:cNvSpPr/>
              <p:nvPr/>
            </p:nvSpPr>
            <p:spPr>
              <a:xfrm>
                <a:off x="5136552" y="5488463"/>
                <a:ext cx="165659" cy="1932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Ellipse 119"/>
              <p:cNvSpPr/>
              <p:nvPr/>
            </p:nvSpPr>
            <p:spPr>
              <a:xfrm>
                <a:off x="5964408" y="5450100"/>
                <a:ext cx="165659" cy="1932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Ellipse 120"/>
              <p:cNvSpPr/>
              <p:nvPr/>
            </p:nvSpPr>
            <p:spPr>
              <a:xfrm>
                <a:off x="5136552" y="4232054"/>
                <a:ext cx="165659" cy="1932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Ellipse 121"/>
              <p:cNvSpPr/>
              <p:nvPr/>
            </p:nvSpPr>
            <p:spPr>
              <a:xfrm>
                <a:off x="4888064" y="4690515"/>
                <a:ext cx="165659" cy="1932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Ellipse 122"/>
              <p:cNvSpPr/>
              <p:nvPr/>
            </p:nvSpPr>
            <p:spPr>
              <a:xfrm>
                <a:off x="6177141" y="4897021"/>
                <a:ext cx="165659" cy="1932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Ellipse 123"/>
              <p:cNvSpPr/>
              <p:nvPr/>
            </p:nvSpPr>
            <p:spPr>
              <a:xfrm>
                <a:off x="6022978" y="4300389"/>
                <a:ext cx="165659" cy="1932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8" name="Connecteur droit 127"/>
              <p:cNvCxnSpPr>
                <a:stCxn id="118" idx="1"/>
                <a:endCxn id="121" idx="5"/>
              </p:cNvCxnSpPr>
              <p:nvPr/>
            </p:nvCxnSpPr>
            <p:spPr>
              <a:xfrm flipH="1" flipV="1">
                <a:off x="5277951" y="4397029"/>
                <a:ext cx="284296" cy="45996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Connecteur droit 128"/>
              <p:cNvCxnSpPr>
                <a:stCxn id="124" idx="3"/>
                <a:endCxn id="118" idx="7"/>
              </p:cNvCxnSpPr>
              <p:nvPr/>
            </p:nvCxnSpPr>
            <p:spPr>
              <a:xfrm flipH="1">
                <a:off x="5679386" y="4465364"/>
                <a:ext cx="367852" cy="39162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cteur droit 131"/>
              <p:cNvCxnSpPr>
                <a:stCxn id="123" idx="2"/>
                <a:endCxn id="118" idx="6"/>
              </p:cNvCxnSpPr>
              <p:nvPr/>
            </p:nvCxnSpPr>
            <p:spPr>
              <a:xfrm flipH="1" flipV="1">
                <a:off x="5703646" y="4925326"/>
                <a:ext cx="473495" cy="68335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cteur droit 134"/>
              <p:cNvCxnSpPr>
                <a:stCxn id="120" idx="0"/>
                <a:endCxn id="118" idx="5"/>
              </p:cNvCxnSpPr>
              <p:nvPr/>
            </p:nvCxnSpPr>
            <p:spPr>
              <a:xfrm flipH="1" flipV="1">
                <a:off x="5679386" y="4993661"/>
                <a:ext cx="367852" cy="45643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cteur droit 137"/>
              <p:cNvCxnSpPr>
                <a:stCxn id="119" idx="7"/>
                <a:endCxn id="118" idx="3"/>
              </p:cNvCxnSpPr>
              <p:nvPr/>
            </p:nvCxnSpPr>
            <p:spPr>
              <a:xfrm flipV="1">
                <a:off x="5277951" y="4993661"/>
                <a:ext cx="284296" cy="523107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necteur droit 140"/>
              <p:cNvCxnSpPr>
                <a:stCxn id="118" idx="2"/>
                <a:endCxn id="122" idx="6"/>
              </p:cNvCxnSpPr>
              <p:nvPr/>
            </p:nvCxnSpPr>
            <p:spPr>
              <a:xfrm flipH="1" flipV="1">
                <a:off x="5053723" y="4787155"/>
                <a:ext cx="484264" cy="13817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8" name="Grouper 157"/>
          <p:cNvGrpSpPr/>
          <p:nvPr/>
        </p:nvGrpSpPr>
        <p:grpSpPr>
          <a:xfrm>
            <a:off x="2406653" y="3901815"/>
            <a:ext cx="1454736" cy="1449689"/>
            <a:chOff x="4888064" y="4232054"/>
            <a:chExt cx="1454736" cy="1449689"/>
          </a:xfrm>
          <a:solidFill>
            <a:schemeClr val="accent2">
              <a:lumMod val="50000"/>
            </a:schemeClr>
          </a:solidFill>
        </p:grpSpPr>
        <p:sp>
          <p:nvSpPr>
            <p:cNvPr id="159" name="Ellipse 158"/>
            <p:cNvSpPr/>
            <p:nvPr/>
          </p:nvSpPr>
          <p:spPr>
            <a:xfrm>
              <a:off x="5537987" y="4828686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Ellipse 159"/>
            <p:cNvSpPr/>
            <p:nvPr/>
          </p:nvSpPr>
          <p:spPr>
            <a:xfrm>
              <a:off x="5136552" y="5488463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Ellipse 160"/>
            <p:cNvSpPr/>
            <p:nvPr/>
          </p:nvSpPr>
          <p:spPr>
            <a:xfrm>
              <a:off x="5964408" y="5450100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Ellipse 161"/>
            <p:cNvSpPr/>
            <p:nvPr/>
          </p:nvSpPr>
          <p:spPr>
            <a:xfrm>
              <a:off x="5136552" y="4232054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Ellipse 162"/>
            <p:cNvSpPr/>
            <p:nvPr/>
          </p:nvSpPr>
          <p:spPr>
            <a:xfrm>
              <a:off x="4888064" y="4690515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Ellipse 163"/>
            <p:cNvSpPr/>
            <p:nvPr/>
          </p:nvSpPr>
          <p:spPr>
            <a:xfrm>
              <a:off x="6177141" y="4897021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6022978" y="4300389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6" name="Connecteur droit 165"/>
            <p:cNvCxnSpPr>
              <a:stCxn id="159" idx="1"/>
              <a:endCxn id="162" idx="5"/>
            </p:cNvCxnSpPr>
            <p:nvPr/>
          </p:nvCxnSpPr>
          <p:spPr>
            <a:xfrm flipH="1" flipV="1">
              <a:off x="5277951" y="4397029"/>
              <a:ext cx="284296" cy="459962"/>
            </a:xfrm>
            <a:prstGeom prst="lin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166"/>
            <p:cNvCxnSpPr>
              <a:stCxn id="165" idx="3"/>
              <a:endCxn id="159" idx="7"/>
            </p:cNvCxnSpPr>
            <p:nvPr/>
          </p:nvCxnSpPr>
          <p:spPr>
            <a:xfrm flipH="1">
              <a:off x="5679386" y="4465364"/>
              <a:ext cx="367852" cy="391627"/>
            </a:xfrm>
            <a:prstGeom prst="lin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cteur droit 167"/>
            <p:cNvCxnSpPr>
              <a:stCxn id="164" idx="2"/>
              <a:endCxn id="159" idx="6"/>
            </p:cNvCxnSpPr>
            <p:nvPr/>
          </p:nvCxnSpPr>
          <p:spPr>
            <a:xfrm flipH="1" flipV="1">
              <a:off x="5703646" y="4925326"/>
              <a:ext cx="473495" cy="68335"/>
            </a:xfrm>
            <a:prstGeom prst="lin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cteur droit 168"/>
            <p:cNvCxnSpPr>
              <a:stCxn id="161" idx="0"/>
              <a:endCxn id="159" idx="5"/>
            </p:cNvCxnSpPr>
            <p:nvPr/>
          </p:nvCxnSpPr>
          <p:spPr>
            <a:xfrm flipH="1" flipV="1">
              <a:off x="5679386" y="4993661"/>
              <a:ext cx="367852" cy="456439"/>
            </a:xfrm>
            <a:prstGeom prst="lin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cteur droit 169"/>
            <p:cNvCxnSpPr>
              <a:stCxn id="160" idx="7"/>
              <a:endCxn id="159" idx="3"/>
            </p:cNvCxnSpPr>
            <p:nvPr/>
          </p:nvCxnSpPr>
          <p:spPr>
            <a:xfrm flipV="1">
              <a:off x="5277951" y="4993661"/>
              <a:ext cx="284296" cy="523107"/>
            </a:xfrm>
            <a:prstGeom prst="lin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cteur droit 170"/>
            <p:cNvCxnSpPr>
              <a:stCxn id="159" idx="2"/>
              <a:endCxn id="163" idx="6"/>
            </p:cNvCxnSpPr>
            <p:nvPr/>
          </p:nvCxnSpPr>
          <p:spPr>
            <a:xfrm flipH="1" flipV="1">
              <a:off x="5053723" y="4787155"/>
              <a:ext cx="484264" cy="138171"/>
            </a:xfrm>
            <a:prstGeom prst="lin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er 171"/>
          <p:cNvGrpSpPr/>
          <p:nvPr/>
        </p:nvGrpSpPr>
        <p:grpSpPr>
          <a:xfrm>
            <a:off x="7362491" y="734444"/>
            <a:ext cx="1054664" cy="934529"/>
            <a:chOff x="6350000" y="2298700"/>
            <a:chExt cx="1054664" cy="934529"/>
          </a:xfrm>
        </p:grpSpPr>
        <p:sp>
          <p:nvSpPr>
            <p:cNvPr id="173" name="Ellipse 172"/>
            <p:cNvSpPr/>
            <p:nvPr/>
          </p:nvSpPr>
          <p:spPr>
            <a:xfrm>
              <a:off x="6707789" y="2449525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Ellipse 173"/>
            <p:cNvSpPr/>
            <p:nvPr/>
          </p:nvSpPr>
          <p:spPr>
            <a:xfrm>
              <a:off x="7239005" y="2459033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Ellipse 174"/>
            <p:cNvSpPr/>
            <p:nvPr/>
          </p:nvSpPr>
          <p:spPr>
            <a:xfrm>
              <a:off x="6638219" y="3000525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Ellipse 175"/>
            <p:cNvSpPr/>
            <p:nvPr/>
          </p:nvSpPr>
          <p:spPr>
            <a:xfrm>
              <a:off x="7156176" y="3039949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Connecteur droit 176"/>
            <p:cNvCxnSpPr>
              <a:stCxn id="173" idx="6"/>
              <a:endCxn id="174" idx="2"/>
            </p:cNvCxnSpPr>
            <p:nvPr/>
          </p:nvCxnSpPr>
          <p:spPr>
            <a:xfrm>
              <a:off x="6873448" y="2546165"/>
              <a:ext cx="365557" cy="95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cteur droit 177"/>
            <p:cNvCxnSpPr>
              <a:stCxn id="174" idx="4"/>
              <a:endCxn id="176" idx="0"/>
            </p:cNvCxnSpPr>
            <p:nvPr/>
          </p:nvCxnSpPr>
          <p:spPr>
            <a:xfrm flipH="1">
              <a:off x="7239006" y="2652313"/>
              <a:ext cx="82829" cy="3876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cteur droit 178"/>
            <p:cNvCxnSpPr>
              <a:stCxn id="176" idx="2"/>
              <a:endCxn id="175" idx="6"/>
            </p:cNvCxnSpPr>
            <p:nvPr/>
          </p:nvCxnSpPr>
          <p:spPr>
            <a:xfrm flipH="1" flipV="1">
              <a:off x="6803878" y="3097165"/>
              <a:ext cx="352298" cy="394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eur droit 179"/>
            <p:cNvCxnSpPr>
              <a:stCxn id="173" idx="4"/>
              <a:endCxn id="175" idx="0"/>
            </p:cNvCxnSpPr>
            <p:nvPr/>
          </p:nvCxnSpPr>
          <p:spPr>
            <a:xfrm flipH="1">
              <a:off x="6721049" y="2642805"/>
              <a:ext cx="69570" cy="3577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ZoneTexte 180"/>
            <p:cNvSpPr txBox="1"/>
            <p:nvPr/>
          </p:nvSpPr>
          <p:spPr>
            <a:xfrm>
              <a:off x="6350000" y="2298700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201" name="Grouper 200"/>
          <p:cNvGrpSpPr/>
          <p:nvPr/>
        </p:nvGrpSpPr>
        <p:grpSpPr>
          <a:xfrm>
            <a:off x="7582230" y="1813947"/>
            <a:ext cx="1399607" cy="1475367"/>
            <a:chOff x="2683758" y="4010074"/>
            <a:chExt cx="1399607" cy="1475367"/>
          </a:xfrm>
        </p:grpSpPr>
        <p:sp>
          <p:nvSpPr>
            <p:cNvPr id="195" name="Bouée 194"/>
            <p:cNvSpPr/>
            <p:nvPr/>
          </p:nvSpPr>
          <p:spPr>
            <a:xfrm>
              <a:off x="2683758" y="4203127"/>
              <a:ext cx="1069877" cy="1185674"/>
            </a:xfrm>
            <a:prstGeom prst="donut">
              <a:avLst>
                <a:gd name="adj" fmla="val 1730"/>
              </a:avLst>
            </a:prstGeom>
            <a:solidFill>
              <a:schemeClr val="bg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6" name="Ellipse 195"/>
            <p:cNvSpPr/>
            <p:nvPr/>
          </p:nvSpPr>
          <p:spPr>
            <a:xfrm>
              <a:off x="3131748" y="4663711"/>
              <a:ext cx="165659" cy="1932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Bouée 196"/>
            <p:cNvSpPr/>
            <p:nvPr/>
          </p:nvSpPr>
          <p:spPr>
            <a:xfrm>
              <a:off x="3011738" y="4010074"/>
              <a:ext cx="1069877" cy="1185674"/>
            </a:xfrm>
            <a:prstGeom prst="donut">
              <a:avLst>
                <a:gd name="adj" fmla="val 1730"/>
              </a:avLst>
            </a:prstGeom>
            <a:solidFill>
              <a:schemeClr val="bg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8" name="Ellipse 197"/>
            <p:cNvSpPr/>
            <p:nvPr/>
          </p:nvSpPr>
          <p:spPr>
            <a:xfrm>
              <a:off x="3459728" y="4470658"/>
              <a:ext cx="165659" cy="1932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Bouée 198"/>
            <p:cNvSpPr/>
            <p:nvPr/>
          </p:nvSpPr>
          <p:spPr>
            <a:xfrm>
              <a:off x="3013488" y="4299767"/>
              <a:ext cx="1069877" cy="1185674"/>
            </a:xfrm>
            <a:prstGeom prst="donut">
              <a:avLst>
                <a:gd name="adj" fmla="val 1730"/>
              </a:avLst>
            </a:prstGeom>
            <a:solidFill>
              <a:schemeClr val="bg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0" name="Ellipse 199"/>
            <p:cNvSpPr/>
            <p:nvPr/>
          </p:nvSpPr>
          <p:spPr>
            <a:xfrm>
              <a:off x="3461478" y="4760351"/>
              <a:ext cx="165659" cy="1932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er 203"/>
          <p:cNvGrpSpPr/>
          <p:nvPr/>
        </p:nvGrpSpPr>
        <p:grpSpPr>
          <a:xfrm>
            <a:off x="8131107" y="4266101"/>
            <a:ext cx="854476" cy="1717687"/>
            <a:chOff x="7156175" y="3143543"/>
            <a:chExt cx="854476" cy="1717687"/>
          </a:xfrm>
        </p:grpSpPr>
        <p:sp>
          <p:nvSpPr>
            <p:cNvPr id="205" name="Ellipse 204"/>
            <p:cNvSpPr/>
            <p:nvPr/>
          </p:nvSpPr>
          <p:spPr>
            <a:xfrm>
              <a:off x="7156175" y="4667950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Ellipse 205"/>
            <p:cNvSpPr/>
            <p:nvPr/>
          </p:nvSpPr>
          <p:spPr>
            <a:xfrm>
              <a:off x="7791296" y="3143543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571764" y="4256465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Ellipse 207"/>
            <p:cNvSpPr/>
            <p:nvPr/>
          </p:nvSpPr>
          <p:spPr>
            <a:xfrm>
              <a:off x="7844992" y="3717505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9" name="Connecteur droit 208"/>
            <p:cNvCxnSpPr>
              <a:stCxn id="206" idx="4"/>
              <a:endCxn id="208" idx="0"/>
            </p:cNvCxnSpPr>
            <p:nvPr/>
          </p:nvCxnSpPr>
          <p:spPr>
            <a:xfrm>
              <a:off x="7874126" y="3336823"/>
              <a:ext cx="53696" cy="38068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cteur droit 209"/>
            <p:cNvCxnSpPr>
              <a:stCxn id="208" idx="4"/>
              <a:endCxn id="207" idx="7"/>
            </p:cNvCxnSpPr>
            <p:nvPr/>
          </p:nvCxnSpPr>
          <p:spPr>
            <a:xfrm flipH="1">
              <a:off x="7713163" y="3910785"/>
              <a:ext cx="214659" cy="37398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cteur droit 210"/>
            <p:cNvCxnSpPr>
              <a:stCxn id="207" idx="3"/>
              <a:endCxn id="205" idx="7"/>
            </p:cNvCxnSpPr>
            <p:nvPr/>
          </p:nvCxnSpPr>
          <p:spPr>
            <a:xfrm flipH="1">
              <a:off x="7297574" y="4421440"/>
              <a:ext cx="298450" cy="2748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r 7"/>
          <p:cNvGrpSpPr/>
          <p:nvPr/>
        </p:nvGrpSpPr>
        <p:grpSpPr>
          <a:xfrm>
            <a:off x="5607442" y="363706"/>
            <a:ext cx="1974788" cy="966400"/>
            <a:chOff x="5247798" y="641555"/>
            <a:chExt cx="1974788" cy="966400"/>
          </a:xfrm>
        </p:grpSpPr>
        <p:grpSp>
          <p:nvGrpSpPr>
            <p:cNvPr id="112" name="Grouper 111"/>
            <p:cNvGrpSpPr/>
            <p:nvPr/>
          </p:nvGrpSpPr>
          <p:grpSpPr>
            <a:xfrm>
              <a:off x="5247798" y="1028115"/>
              <a:ext cx="401435" cy="579840"/>
              <a:chOff x="5053723" y="1766286"/>
              <a:chExt cx="401435" cy="579840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33" name="Ellipse 32"/>
              <p:cNvSpPr/>
              <p:nvPr/>
            </p:nvSpPr>
            <p:spPr>
              <a:xfrm>
                <a:off x="5053723" y="2152846"/>
                <a:ext cx="165659" cy="193280"/>
              </a:xfrm>
              <a:prstGeom prst="ellipse">
                <a:avLst/>
              </a:prstGeom>
              <a:grpFill/>
              <a:ln>
                <a:solidFill>
                  <a:srgbClr val="95373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5289499" y="1766286"/>
                <a:ext cx="165659" cy="193280"/>
              </a:xfrm>
              <a:prstGeom prst="ellipse">
                <a:avLst/>
              </a:prstGeom>
              <a:grpFill/>
              <a:ln>
                <a:solidFill>
                  <a:srgbClr val="95373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2" name="Grouper 211"/>
            <p:cNvGrpSpPr/>
            <p:nvPr/>
          </p:nvGrpSpPr>
          <p:grpSpPr>
            <a:xfrm>
              <a:off x="6821151" y="641555"/>
              <a:ext cx="401435" cy="579840"/>
              <a:chOff x="5053723" y="1766286"/>
              <a:chExt cx="401435" cy="579840"/>
            </a:xfrm>
          </p:grpSpPr>
          <p:sp>
            <p:nvSpPr>
              <p:cNvPr id="213" name="Ellipse 212"/>
              <p:cNvSpPr/>
              <p:nvPr/>
            </p:nvSpPr>
            <p:spPr>
              <a:xfrm>
                <a:off x="5053723" y="2152846"/>
                <a:ext cx="165659" cy="193280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Ellipse 213"/>
              <p:cNvSpPr/>
              <p:nvPr/>
            </p:nvSpPr>
            <p:spPr>
              <a:xfrm>
                <a:off x="5289499" y="1766286"/>
                <a:ext cx="165659" cy="193280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15" name="Grouper 214"/>
          <p:cNvGrpSpPr/>
          <p:nvPr/>
        </p:nvGrpSpPr>
        <p:grpSpPr>
          <a:xfrm>
            <a:off x="736776" y="238223"/>
            <a:ext cx="1631829" cy="1975988"/>
            <a:chOff x="2115920" y="2824931"/>
            <a:chExt cx="1631829" cy="1975988"/>
          </a:xfrm>
        </p:grpSpPr>
        <p:sp>
          <p:nvSpPr>
            <p:cNvPr id="216" name="Ellipse 215"/>
            <p:cNvSpPr/>
            <p:nvPr/>
          </p:nvSpPr>
          <p:spPr>
            <a:xfrm>
              <a:off x="2890420" y="2824931"/>
              <a:ext cx="165659" cy="1932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Ellipse 216"/>
            <p:cNvSpPr/>
            <p:nvPr/>
          </p:nvSpPr>
          <p:spPr>
            <a:xfrm>
              <a:off x="3582090" y="2921571"/>
              <a:ext cx="165659" cy="1932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Ellipse 217"/>
            <p:cNvSpPr/>
            <p:nvPr/>
          </p:nvSpPr>
          <p:spPr>
            <a:xfrm>
              <a:off x="3095570" y="3433614"/>
              <a:ext cx="165659" cy="1932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Ellipse 218"/>
            <p:cNvSpPr/>
            <p:nvPr/>
          </p:nvSpPr>
          <p:spPr>
            <a:xfrm>
              <a:off x="2753013" y="4026723"/>
              <a:ext cx="165659" cy="1932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Ellipse 219"/>
            <p:cNvSpPr/>
            <p:nvPr/>
          </p:nvSpPr>
          <p:spPr>
            <a:xfrm>
              <a:off x="2115920" y="4510999"/>
              <a:ext cx="165659" cy="1932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Ellipse 220"/>
            <p:cNvSpPr/>
            <p:nvPr/>
          </p:nvSpPr>
          <p:spPr>
            <a:xfrm>
              <a:off x="2807590" y="4607639"/>
              <a:ext cx="165659" cy="1932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2" name="Connecteur droit 221"/>
            <p:cNvCxnSpPr>
              <a:stCxn id="216" idx="4"/>
              <a:endCxn id="218" idx="0"/>
            </p:cNvCxnSpPr>
            <p:nvPr/>
          </p:nvCxnSpPr>
          <p:spPr>
            <a:xfrm>
              <a:off x="2973250" y="3018211"/>
              <a:ext cx="205150" cy="41540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necteur droit 222"/>
            <p:cNvCxnSpPr>
              <a:stCxn id="217" idx="3"/>
              <a:endCxn id="218" idx="7"/>
            </p:cNvCxnSpPr>
            <p:nvPr/>
          </p:nvCxnSpPr>
          <p:spPr>
            <a:xfrm flipH="1">
              <a:off x="3236969" y="3086546"/>
              <a:ext cx="369381" cy="37537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necteur droit 223"/>
            <p:cNvCxnSpPr>
              <a:stCxn id="218" idx="4"/>
              <a:endCxn id="219" idx="7"/>
            </p:cNvCxnSpPr>
            <p:nvPr/>
          </p:nvCxnSpPr>
          <p:spPr>
            <a:xfrm flipH="1">
              <a:off x="2894412" y="3626894"/>
              <a:ext cx="283988" cy="42813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Connecteur droit 224"/>
            <p:cNvCxnSpPr>
              <a:stCxn id="219" idx="4"/>
              <a:endCxn id="221" idx="0"/>
            </p:cNvCxnSpPr>
            <p:nvPr/>
          </p:nvCxnSpPr>
          <p:spPr>
            <a:xfrm>
              <a:off x="2835843" y="4220003"/>
              <a:ext cx="54577" cy="3876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Connecteur droit 225"/>
            <p:cNvCxnSpPr>
              <a:stCxn id="219" idx="3"/>
              <a:endCxn id="220" idx="7"/>
            </p:cNvCxnSpPr>
            <p:nvPr/>
          </p:nvCxnSpPr>
          <p:spPr>
            <a:xfrm flipH="1">
              <a:off x="2257319" y="4191698"/>
              <a:ext cx="519954" cy="34760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7" name="Grouper 226"/>
          <p:cNvGrpSpPr/>
          <p:nvPr/>
        </p:nvGrpSpPr>
        <p:grpSpPr>
          <a:xfrm>
            <a:off x="5090334" y="4037556"/>
            <a:ext cx="401435" cy="579840"/>
            <a:chOff x="1145804" y="2871594"/>
            <a:chExt cx="401435" cy="579840"/>
          </a:xfrm>
        </p:grpSpPr>
        <p:sp>
          <p:nvSpPr>
            <p:cNvPr id="228" name="Ellipse 227"/>
            <p:cNvSpPr/>
            <p:nvPr/>
          </p:nvSpPr>
          <p:spPr>
            <a:xfrm>
              <a:off x="1145804" y="3258154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Ellipse 228"/>
            <p:cNvSpPr/>
            <p:nvPr/>
          </p:nvSpPr>
          <p:spPr>
            <a:xfrm>
              <a:off x="1381580" y="2871594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0" name="Connecteur droit 229"/>
            <p:cNvCxnSpPr>
              <a:stCxn id="229" idx="3"/>
              <a:endCxn id="228" idx="7"/>
            </p:cNvCxnSpPr>
            <p:nvPr/>
          </p:nvCxnSpPr>
          <p:spPr>
            <a:xfrm flipH="1">
              <a:off x="1287203" y="3036569"/>
              <a:ext cx="118637" cy="24989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er 6"/>
          <p:cNvGrpSpPr/>
          <p:nvPr/>
        </p:nvGrpSpPr>
        <p:grpSpPr>
          <a:xfrm>
            <a:off x="543705" y="1655425"/>
            <a:ext cx="6229528" cy="4994679"/>
            <a:chOff x="543705" y="1694849"/>
            <a:chExt cx="6229528" cy="4994679"/>
          </a:xfrm>
        </p:grpSpPr>
        <p:grpSp>
          <p:nvGrpSpPr>
            <p:cNvPr id="6" name="Grouper 5"/>
            <p:cNvGrpSpPr/>
            <p:nvPr/>
          </p:nvGrpSpPr>
          <p:grpSpPr>
            <a:xfrm>
              <a:off x="543705" y="1694849"/>
              <a:ext cx="6229528" cy="2622780"/>
              <a:chOff x="543705" y="1694849"/>
              <a:chExt cx="6229528" cy="2622780"/>
            </a:xfrm>
          </p:grpSpPr>
          <p:sp>
            <p:nvSpPr>
              <p:cNvPr id="31" name="Ellipse 30"/>
              <p:cNvSpPr/>
              <p:nvPr/>
            </p:nvSpPr>
            <p:spPr>
              <a:xfrm>
                <a:off x="6607574" y="1694849"/>
                <a:ext cx="165659" cy="1932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543705" y="4124349"/>
                <a:ext cx="165659" cy="1932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1" name="Grouper 230"/>
            <p:cNvGrpSpPr/>
            <p:nvPr/>
          </p:nvGrpSpPr>
          <p:grpSpPr>
            <a:xfrm>
              <a:off x="2327845" y="5754999"/>
              <a:ext cx="1054664" cy="934529"/>
              <a:chOff x="6350000" y="2298700"/>
              <a:chExt cx="1054664" cy="934529"/>
            </a:xfrm>
          </p:grpSpPr>
          <p:sp>
            <p:nvSpPr>
              <p:cNvPr id="232" name="Ellipse 231"/>
              <p:cNvSpPr/>
              <p:nvPr/>
            </p:nvSpPr>
            <p:spPr>
              <a:xfrm>
                <a:off x="6707789" y="2449525"/>
                <a:ext cx="165659" cy="193280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Ellipse 232"/>
              <p:cNvSpPr/>
              <p:nvPr/>
            </p:nvSpPr>
            <p:spPr>
              <a:xfrm>
                <a:off x="7239005" y="2459033"/>
                <a:ext cx="165659" cy="193280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Ellipse 233"/>
              <p:cNvSpPr/>
              <p:nvPr/>
            </p:nvSpPr>
            <p:spPr>
              <a:xfrm>
                <a:off x="6638219" y="3000525"/>
                <a:ext cx="165659" cy="193280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Ellipse 234"/>
              <p:cNvSpPr/>
              <p:nvPr/>
            </p:nvSpPr>
            <p:spPr>
              <a:xfrm>
                <a:off x="7156176" y="3039949"/>
                <a:ext cx="165659" cy="193280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6" name="Connecteur droit 235"/>
              <p:cNvCxnSpPr>
                <a:stCxn id="232" idx="6"/>
                <a:endCxn id="233" idx="2"/>
              </p:cNvCxnSpPr>
              <p:nvPr/>
            </p:nvCxnSpPr>
            <p:spPr>
              <a:xfrm>
                <a:off x="6873448" y="2546165"/>
                <a:ext cx="365557" cy="950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Connecteur droit 236"/>
              <p:cNvCxnSpPr>
                <a:stCxn id="233" idx="4"/>
                <a:endCxn id="235" idx="0"/>
              </p:cNvCxnSpPr>
              <p:nvPr/>
            </p:nvCxnSpPr>
            <p:spPr>
              <a:xfrm flipH="1">
                <a:off x="7239006" y="2652313"/>
                <a:ext cx="82829" cy="387636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Connecteur droit 237"/>
              <p:cNvCxnSpPr>
                <a:stCxn id="235" idx="2"/>
                <a:endCxn id="234" idx="6"/>
              </p:cNvCxnSpPr>
              <p:nvPr/>
            </p:nvCxnSpPr>
            <p:spPr>
              <a:xfrm flipH="1" flipV="1">
                <a:off x="6803878" y="3097165"/>
                <a:ext cx="352298" cy="3942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Connecteur droit 238"/>
              <p:cNvCxnSpPr>
                <a:stCxn id="232" idx="4"/>
                <a:endCxn id="234" idx="0"/>
              </p:cNvCxnSpPr>
              <p:nvPr/>
            </p:nvCxnSpPr>
            <p:spPr>
              <a:xfrm flipH="1">
                <a:off x="6721049" y="2642805"/>
                <a:ext cx="69570" cy="35772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0" name="ZoneTexte 239"/>
              <p:cNvSpPr txBox="1"/>
              <p:nvPr/>
            </p:nvSpPr>
            <p:spPr>
              <a:xfrm>
                <a:off x="6350000" y="2298700"/>
                <a:ext cx="1846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241" name="Grouper 240"/>
          <p:cNvGrpSpPr/>
          <p:nvPr/>
        </p:nvGrpSpPr>
        <p:grpSpPr>
          <a:xfrm>
            <a:off x="6245300" y="4328436"/>
            <a:ext cx="1890842" cy="2169268"/>
            <a:chOff x="4999966" y="3647681"/>
            <a:chExt cx="1890842" cy="2169268"/>
          </a:xfrm>
          <a:solidFill>
            <a:schemeClr val="bg1">
              <a:lumMod val="50000"/>
            </a:schemeClr>
          </a:solidFill>
        </p:grpSpPr>
        <p:sp>
          <p:nvSpPr>
            <p:cNvPr id="242" name="Ellipse 241"/>
            <p:cNvSpPr/>
            <p:nvPr/>
          </p:nvSpPr>
          <p:spPr>
            <a:xfrm>
              <a:off x="6033479" y="3647681"/>
              <a:ext cx="165659" cy="193280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Ellipse 242"/>
            <p:cNvSpPr/>
            <p:nvPr/>
          </p:nvSpPr>
          <p:spPr>
            <a:xfrm>
              <a:off x="6725149" y="3744321"/>
              <a:ext cx="165659" cy="193280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Ellipse 243"/>
            <p:cNvSpPr/>
            <p:nvPr/>
          </p:nvSpPr>
          <p:spPr>
            <a:xfrm>
              <a:off x="6238629" y="4256364"/>
              <a:ext cx="165659" cy="193280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Ellipse 244"/>
            <p:cNvSpPr/>
            <p:nvPr/>
          </p:nvSpPr>
          <p:spPr>
            <a:xfrm>
              <a:off x="6245900" y="5042753"/>
              <a:ext cx="165659" cy="193280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Ellipse 245"/>
            <p:cNvSpPr/>
            <p:nvPr/>
          </p:nvSpPr>
          <p:spPr>
            <a:xfrm>
              <a:off x="5608807" y="5527029"/>
              <a:ext cx="165659" cy="193280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Ellipse 246"/>
            <p:cNvSpPr/>
            <p:nvPr/>
          </p:nvSpPr>
          <p:spPr>
            <a:xfrm>
              <a:off x="6300477" y="5623669"/>
              <a:ext cx="165659" cy="193280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Ellipse 247"/>
            <p:cNvSpPr/>
            <p:nvPr/>
          </p:nvSpPr>
          <p:spPr>
            <a:xfrm>
              <a:off x="5637059" y="4050352"/>
              <a:ext cx="165659" cy="193280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Ellipse 248"/>
            <p:cNvSpPr/>
            <p:nvPr/>
          </p:nvSpPr>
          <p:spPr>
            <a:xfrm>
              <a:off x="4999966" y="4534628"/>
              <a:ext cx="165659" cy="193280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Ellipse 249"/>
            <p:cNvSpPr/>
            <p:nvPr/>
          </p:nvSpPr>
          <p:spPr>
            <a:xfrm>
              <a:off x="5691636" y="4631268"/>
              <a:ext cx="165659" cy="193280"/>
            </a:xfrm>
            <a:prstGeom prst="ellips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1" name="Connecteur droit 250"/>
            <p:cNvCxnSpPr>
              <a:stCxn id="242" idx="4"/>
              <a:endCxn id="244" idx="0"/>
            </p:cNvCxnSpPr>
            <p:nvPr/>
          </p:nvCxnSpPr>
          <p:spPr>
            <a:xfrm>
              <a:off x="6116309" y="3840961"/>
              <a:ext cx="205150" cy="415403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necteur droit 251"/>
            <p:cNvCxnSpPr>
              <a:stCxn id="243" idx="3"/>
              <a:endCxn id="244" idx="0"/>
            </p:cNvCxnSpPr>
            <p:nvPr/>
          </p:nvCxnSpPr>
          <p:spPr>
            <a:xfrm flipH="1">
              <a:off x="6321459" y="3909296"/>
              <a:ext cx="427950" cy="347068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Connecteur droit 252"/>
            <p:cNvCxnSpPr>
              <a:stCxn id="244" idx="3"/>
              <a:endCxn id="245" idx="0"/>
            </p:cNvCxnSpPr>
            <p:nvPr/>
          </p:nvCxnSpPr>
          <p:spPr>
            <a:xfrm>
              <a:off x="6262889" y="4421339"/>
              <a:ext cx="65841" cy="621414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Connecteur droit 253"/>
            <p:cNvCxnSpPr>
              <a:stCxn id="244" idx="3"/>
              <a:endCxn id="250" idx="7"/>
            </p:cNvCxnSpPr>
            <p:nvPr/>
          </p:nvCxnSpPr>
          <p:spPr>
            <a:xfrm flipH="1">
              <a:off x="5833035" y="4421339"/>
              <a:ext cx="429854" cy="238234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Connecteur droit 254"/>
            <p:cNvCxnSpPr>
              <a:stCxn id="250" idx="5"/>
              <a:endCxn id="245" idx="1"/>
            </p:cNvCxnSpPr>
            <p:nvPr/>
          </p:nvCxnSpPr>
          <p:spPr>
            <a:xfrm>
              <a:off x="5833035" y="4796243"/>
              <a:ext cx="437125" cy="274815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Connecteur droit 255"/>
            <p:cNvCxnSpPr>
              <a:stCxn id="245" idx="3"/>
              <a:endCxn id="246" idx="7"/>
            </p:cNvCxnSpPr>
            <p:nvPr/>
          </p:nvCxnSpPr>
          <p:spPr>
            <a:xfrm flipH="1">
              <a:off x="5750206" y="5207728"/>
              <a:ext cx="519954" cy="347606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Connecteur droit 256"/>
            <p:cNvCxnSpPr>
              <a:stCxn id="245" idx="3"/>
              <a:endCxn id="247" idx="0"/>
            </p:cNvCxnSpPr>
            <p:nvPr/>
          </p:nvCxnSpPr>
          <p:spPr>
            <a:xfrm>
              <a:off x="6270160" y="5207728"/>
              <a:ext cx="113147" cy="415941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Connecteur droit 257"/>
            <p:cNvCxnSpPr>
              <a:stCxn id="248" idx="4"/>
              <a:endCxn id="250" idx="1"/>
            </p:cNvCxnSpPr>
            <p:nvPr/>
          </p:nvCxnSpPr>
          <p:spPr>
            <a:xfrm flipH="1">
              <a:off x="5715896" y="4243632"/>
              <a:ext cx="3993" cy="415941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Connecteur droit 258"/>
            <p:cNvCxnSpPr>
              <a:stCxn id="249" idx="6"/>
              <a:endCxn id="250" idx="2"/>
            </p:cNvCxnSpPr>
            <p:nvPr/>
          </p:nvCxnSpPr>
          <p:spPr>
            <a:xfrm>
              <a:off x="5165625" y="4631268"/>
              <a:ext cx="526011" cy="96640"/>
            </a:xfrm>
            <a:prstGeom prst="line">
              <a:avLst/>
            </a:prstGeom>
            <a:grp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1" name="Grouper 270"/>
          <p:cNvGrpSpPr/>
          <p:nvPr/>
        </p:nvGrpSpPr>
        <p:grpSpPr>
          <a:xfrm>
            <a:off x="5562247" y="1555593"/>
            <a:ext cx="766445" cy="774196"/>
            <a:chOff x="5523851" y="2103345"/>
            <a:chExt cx="766445" cy="774196"/>
          </a:xfrm>
        </p:grpSpPr>
        <p:sp>
          <p:nvSpPr>
            <p:cNvPr id="262" name="Ellipse 261"/>
            <p:cNvSpPr/>
            <p:nvPr/>
          </p:nvSpPr>
          <p:spPr>
            <a:xfrm>
              <a:off x="6124637" y="2103345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Ellipse 262"/>
            <p:cNvSpPr/>
            <p:nvPr/>
          </p:nvSpPr>
          <p:spPr>
            <a:xfrm>
              <a:off x="5523851" y="2644837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Ellipse 263"/>
            <p:cNvSpPr/>
            <p:nvPr/>
          </p:nvSpPr>
          <p:spPr>
            <a:xfrm>
              <a:off x="6041808" y="2684261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6" name="Connecteur droit 265"/>
            <p:cNvCxnSpPr>
              <a:stCxn id="262" idx="4"/>
              <a:endCxn id="264" idx="0"/>
            </p:cNvCxnSpPr>
            <p:nvPr/>
          </p:nvCxnSpPr>
          <p:spPr>
            <a:xfrm flipH="1">
              <a:off x="6124638" y="2296625"/>
              <a:ext cx="82829" cy="3876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Connecteur droit 266"/>
            <p:cNvCxnSpPr>
              <a:stCxn id="264" idx="2"/>
              <a:endCxn id="263" idx="6"/>
            </p:cNvCxnSpPr>
            <p:nvPr/>
          </p:nvCxnSpPr>
          <p:spPr>
            <a:xfrm flipH="1" flipV="1">
              <a:off x="5689510" y="2741477"/>
              <a:ext cx="352298" cy="394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Connecteur droit 267"/>
            <p:cNvCxnSpPr>
              <a:stCxn id="262" idx="3"/>
              <a:endCxn id="263" idx="0"/>
            </p:cNvCxnSpPr>
            <p:nvPr/>
          </p:nvCxnSpPr>
          <p:spPr>
            <a:xfrm flipH="1">
              <a:off x="5606681" y="2268320"/>
              <a:ext cx="542216" cy="37651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9" name="ZoneTexte 268"/>
          <p:cNvSpPr txBox="1"/>
          <p:nvPr/>
        </p:nvSpPr>
        <p:spPr>
          <a:xfrm>
            <a:off x="5235632" y="19430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1836-DB26-0B49-947B-F7E0B4D2DAE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82" name="ZoneTexte 181"/>
          <p:cNvSpPr txBox="1"/>
          <p:nvPr/>
        </p:nvSpPr>
        <p:spPr>
          <a:xfrm>
            <a:off x="1204652" y="3188848"/>
            <a:ext cx="6763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empty, non-instantiated and single node topologies</a:t>
            </a:r>
            <a:endParaRPr lang="en-US" sz="2400" dirty="0"/>
          </a:p>
        </p:txBody>
      </p:sp>
      <p:sp>
        <p:nvSpPr>
          <p:cNvPr id="183" name="ZoneTexte 182"/>
          <p:cNvSpPr txBox="1"/>
          <p:nvPr/>
        </p:nvSpPr>
        <p:spPr>
          <a:xfrm>
            <a:off x="2903835" y="3188848"/>
            <a:ext cx="3365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unconnected topologies</a:t>
            </a:r>
            <a:endParaRPr lang="en-US" sz="2400" dirty="0"/>
          </a:p>
        </p:txBody>
      </p:sp>
      <p:sp>
        <p:nvSpPr>
          <p:cNvPr id="184" name="ZoneTexte 183"/>
          <p:cNvSpPr txBox="1"/>
          <p:nvPr/>
        </p:nvSpPr>
        <p:spPr>
          <a:xfrm>
            <a:off x="3352676" y="3188848"/>
            <a:ext cx="2467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internal projects</a:t>
            </a:r>
            <a:endParaRPr lang="en-US" sz="2400" dirty="0"/>
          </a:p>
        </p:txBody>
      </p:sp>
      <p:sp>
        <p:nvSpPr>
          <p:cNvPr id="185" name="ZoneTexte 184"/>
          <p:cNvSpPr txBox="1"/>
          <p:nvPr/>
        </p:nvSpPr>
        <p:spPr>
          <a:xfrm>
            <a:off x="3150948" y="3188848"/>
            <a:ext cx="2870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non-cluster resources</a:t>
            </a:r>
            <a:endParaRPr lang="en-US" sz="2400" dirty="0"/>
          </a:p>
        </p:txBody>
      </p:sp>
      <p:sp>
        <p:nvSpPr>
          <p:cNvPr id="186" name="Titre 1"/>
          <p:cNvSpPr txBox="1">
            <a:spLocks/>
          </p:cNvSpPr>
          <p:nvPr/>
        </p:nvSpPr>
        <p:spPr>
          <a:xfrm>
            <a:off x="862192" y="2381847"/>
            <a:ext cx="7196809" cy="909637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/>
              <a:t>The working dataset</a:t>
            </a:r>
            <a:endParaRPr lang="en-US" sz="6000" dirty="0"/>
          </a:p>
        </p:txBody>
      </p:sp>
      <p:sp>
        <p:nvSpPr>
          <p:cNvPr id="187" name="ZoneTexte 186"/>
          <p:cNvSpPr txBox="1"/>
          <p:nvPr/>
        </p:nvSpPr>
        <p:spPr>
          <a:xfrm>
            <a:off x="939781" y="3188848"/>
            <a:ext cx="729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477 projects – 13,057 experiments – 504,226 topologies</a:t>
            </a:r>
            <a:endParaRPr lang="en-US" sz="2400" dirty="0"/>
          </a:p>
        </p:txBody>
      </p:sp>
      <p:grpSp>
        <p:nvGrpSpPr>
          <p:cNvPr id="188" name="Grouper 187"/>
          <p:cNvGrpSpPr/>
          <p:nvPr/>
        </p:nvGrpSpPr>
        <p:grpSpPr>
          <a:xfrm>
            <a:off x="5831963" y="3901815"/>
            <a:ext cx="766445" cy="774196"/>
            <a:chOff x="5523851" y="2103345"/>
            <a:chExt cx="766445" cy="774196"/>
          </a:xfrm>
        </p:grpSpPr>
        <p:sp>
          <p:nvSpPr>
            <p:cNvPr id="189" name="Ellipse 188"/>
            <p:cNvSpPr/>
            <p:nvPr/>
          </p:nvSpPr>
          <p:spPr>
            <a:xfrm>
              <a:off x="6124637" y="2103345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Ellipse 189"/>
            <p:cNvSpPr/>
            <p:nvPr/>
          </p:nvSpPr>
          <p:spPr>
            <a:xfrm>
              <a:off x="5523851" y="2644837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Ellipse 190"/>
            <p:cNvSpPr/>
            <p:nvPr/>
          </p:nvSpPr>
          <p:spPr>
            <a:xfrm>
              <a:off x="6041808" y="2684261"/>
              <a:ext cx="165659" cy="19328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2" name="Connecteur droit 191"/>
            <p:cNvCxnSpPr>
              <a:stCxn id="189" idx="4"/>
              <a:endCxn id="191" idx="0"/>
            </p:cNvCxnSpPr>
            <p:nvPr/>
          </p:nvCxnSpPr>
          <p:spPr>
            <a:xfrm flipH="1">
              <a:off x="6124638" y="2296625"/>
              <a:ext cx="82829" cy="38763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Connecteur droit 192"/>
            <p:cNvCxnSpPr>
              <a:stCxn id="191" idx="2"/>
              <a:endCxn id="190" idx="6"/>
            </p:cNvCxnSpPr>
            <p:nvPr/>
          </p:nvCxnSpPr>
          <p:spPr>
            <a:xfrm flipH="1" flipV="1">
              <a:off x="5689510" y="2741477"/>
              <a:ext cx="352298" cy="394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onnecteur droit 193"/>
            <p:cNvCxnSpPr>
              <a:stCxn id="189" idx="3"/>
              <a:endCxn id="190" idx="0"/>
            </p:cNvCxnSpPr>
            <p:nvPr/>
          </p:nvCxnSpPr>
          <p:spPr>
            <a:xfrm flipH="1">
              <a:off x="5606681" y="2268320"/>
              <a:ext cx="542216" cy="37651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ouper 201"/>
          <p:cNvGrpSpPr/>
          <p:nvPr/>
        </p:nvGrpSpPr>
        <p:grpSpPr>
          <a:xfrm>
            <a:off x="3878091" y="1103776"/>
            <a:ext cx="1454736" cy="1449689"/>
            <a:chOff x="4888064" y="4232054"/>
            <a:chExt cx="1454736" cy="1449689"/>
          </a:xfrm>
          <a:solidFill>
            <a:schemeClr val="accent2">
              <a:lumMod val="50000"/>
            </a:schemeClr>
          </a:solidFill>
        </p:grpSpPr>
        <p:sp>
          <p:nvSpPr>
            <p:cNvPr id="260" name="Ellipse 259"/>
            <p:cNvSpPr/>
            <p:nvPr/>
          </p:nvSpPr>
          <p:spPr>
            <a:xfrm>
              <a:off x="5537987" y="4828686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Ellipse 260"/>
            <p:cNvSpPr/>
            <p:nvPr/>
          </p:nvSpPr>
          <p:spPr>
            <a:xfrm>
              <a:off x="5136552" y="5488463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Ellipse 264"/>
            <p:cNvSpPr/>
            <p:nvPr/>
          </p:nvSpPr>
          <p:spPr>
            <a:xfrm>
              <a:off x="5964408" y="5450100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Ellipse 269"/>
            <p:cNvSpPr/>
            <p:nvPr/>
          </p:nvSpPr>
          <p:spPr>
            <a:xfrm>
              <a:off x="5136552" y="4232054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Ellipse 271"/>
            <p:cNvSpPr/>
            <p:nvPr/>
          </p:nvSpPr>
          <p:spPr>
            <a:xfrm>
              <a:off x="4888064" y="4690515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Ellipse 272"/>
            <p:cNvSpPr/>
            <p:nvPr/>
          </p:nvSpPr>
          <p:spPr>
            <a:xfrm>
              <a:off x="6177141" y="4897021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Ellipse 273"/>
            <p:cNvSpPr/>
            <p:nvPr/>
          </p:nvSpPr>
          <p:spPr>
            <a:xfrm>
              <a:off x="6022978" y="4300389"/>
              <a:ext cx="165659" cy="193280"/>
            </a:xfrm>
            <a:prstGeom prst="ellips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5" name="Connecteur droit 274"/>
            <p:cNvCxnSpPr>
              <a:stCxn id="260" idx="1"/>
              <a:endCxn id="270" idx="5"/>
            </p:cNvCxnSpPr>
            <p:nvPr/>
          </p:nvCxnSpPr>
          <p:spPr>
            <a:xfrm flipH="1" flipV="1">
              <a:off x="5277951" y="4397029"/>
              <a:ext cx="284296" cy="459962"/>
            </a:xfrm>
            <a:prstGeom prst="lin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Connecteur droit 275"/>
            <p:cNvCxnSpPr>
              <a:stCxn id="274" idx="3"/>
              <a:endCxn id="260" idx="7"/>
            </p:cNvCxnSpPr>
            <p:nvPr/>
          </p:nvCxnSpPr>
          <p:spPr>
            <a:xfrm flipH="1">
              <a:off x="5679386" y="4465364"/>
              <a:ext cx="367852" cy="391627"/>
            </a:xfrm>
            <a:prstGeom prst="lin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Connecteur droit 276"/>
            <p:cNvCxnSpPr>
              <a:stCxn id="273" idx="2"/>
              <a:endCxn id="260" idx="6"/>
            </p:cNvCxnSpPr>
            <p:nvPr/>
          </p:nvCxnSpPr>
          <p:spPr>
            <a:xfrm flipH="1" flipV="1">
              <a:off x="5703646" y="4925326"/>
              <a:ext cx="473495" cy="68335"/>
            </a:xfrm>
            <a:prstGeom prst="lin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cteur droit 277"/>
            <p:cNvCxnSpPr>
              <a:stCxn id="265" idx="0"/>
              <a:endCxn id="260" idx="5"/>
            </p:cNvCxnSpPr>
            <p:nvPr/>
          </p:nvCxnSpPr>
          <p:spPr>
            <a:xfrm flipH="1" flipV="1">
              <a:off x="5679386" y="4993661"/>
              <a:ext cx="367852" cy="456439"/>
            </a:xfrm>
            <a:prstGeom prst="lin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cteur droit 278"/>
            <p:cNvCxnSpPr>
              <a:stCxn id="261" idx="7"/>
              <a:endCxn id="260" idx="3"/>
            </p:cNvCxnSpPr>
            <p:nvPr/>
          </p:nvCxnSpPr>
          <p:spPr>
            <a:xfrm flipV="1">
              <a:off x="5277951" y="4993661"/>
              <a:ext cx="284296" cy="523107"/>
            </a:xfrm>
            <a:prstGeom prst="lin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necteur droit 279"/>
            <p:cNvCxnSpPr>
              <a:stCxn id="260" idx="2"/>
              <a:endCxn id="272" idx="6"/>
            </p:cNvCxnSpPr>
            <p:nvPr/>
          </p:nvCxnSpPr>
          <p:spPr>
            <a:xfrm flipH="1" flipV="1">
              <a:off x="5053723" y="4787155"/>
              <a:ext cx="484264" cy="138171"/>
            </a:xfrm>
            <a:prstGeom prst="line">
              <a:avLst/>
            </a:prstGeom>
            <a:grpFill/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424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82" grpId="0"/>
      <p:bldP spid="182" grpId="1"/>
      <p:bldP spid="183" grpId="0"/>
      <p:bldP spid="183" grpId="1"/>
      <p:bldP spid="184" grpId="0"/>
      <p:bldP spid="184" grpId="1"/>
      <p:bldP spid="185" grpId="0"/>
      <p:bldP spid="185" grpId="1"/>
      <p:bldP spid="186" grpId="0"/>
      <p:bldP spid="18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Médian.thmx</Template>
  <TotalTime>5622</TotalTime>
  <Words>1056</Words>
  <Application>Microsoft Macintosh PowerPoint</Application>
  <PresentationFormat>Présentation à l'écran (4:3)</PresentationFormat>
  <Paragraphs>281</Paragraphs>
  <Slides>27</Slides>
  <Notes>11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Médian</vt:lpstr>
      <vt:lpstr>How to build a better testbed</vt:lpstr>
      <vt:lpstr>Network testbeds</vt:lpstr>
      <vt:lpstr>Testbed physical design</vt:lpstr>
      <vt:lpstr>How to build better testbeds ?</vt:lpstr>
      <vt:lpstr>The Utah Emulab facility: not just another pretty cluster</vt:lpstr>
      <vt:lpstr>Virtual topology in Emulab</vt:lpstr>
      <vt:lpstr>Making the virtual into reality</vt:lpstr>
      <vt:lpstr>Mapping a virtual topology</vt:lpstr>
      <vt:lpstr>The raw dataset</vt:lpstr>
      <vt:lpstr>Most experiments are small</vt:lpstr>
      <vt:lpstr>Attractive nodes are the bottleneck</vt:lpstr>
      <vt:lpstr>Most requests use few interfaces</vt:lpstr>
      <vt:lpstr>LANs are common, but most are small</vt:lpstr>
      <vt:lpstr>Facts from experimenters data</vt:lpstr>
      <vt:lpstr>A cost model for testbeds</vt:lpstr>
      <vt:lpstr>Heterogeneous node connectivity</vt:lpstr>
      <vt:lpstr>A cost model for testbeds</vt:lpstr>
      <vt:lpstr>The interswitch bandwidth myth</vt:lpstr>
      <vt:lpstr>Alternative for switch connectivity</vt:lpstr>
      <vt:lpstr>Striping links</vt:lpstr>
      <vt:lpstr>Evaluating new designs</vt:lpstr>
      <vt:lpstr>Connectivity for nodes: good trade</vt:lpstr>
      <vt:lpstr>Striping annihilates bandwidth requirements</vt:lpstr>
      <vt:lpstr>Small switches, big testbed</vt:lpstr>
      <vt:lpstr>Conclusions</vt:lpstr>
      <vt:lpstr>Présentation PowerPoint</vt:lpstr>
      <vt:lpstr>Datacenter vs. network testbed physical design</vt:lpstr>
    </vt:vector>
  </TitlesOfParts>
  <Company>INRIA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Build a Better Testbed: Lessons From a Decade of Network Experiments on Emulab</dc:title>
  <dc:creator>Fabien Hermenier</dc:creator>
  <cp:lastModifiedBy>Fabien Hermenier</cp:lastModifiedBy>
  <cp:revision>352</cp:revision>
  <cp:lastPrinted>2012-06-01T12:01:00Z</cp:lastPrinted>
  <dcterms:created xsi:type="dcterms:W3CDTF">2012-06-04T01:19:44Z</dcterms:created>
  <dcterms:modified xsi:type="dcterms:W3CDTF">2012-06-11T15:47:23Z</dcterms:modified>
</cp:coreProperties>
</file>