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1.xml" ContentType="application/vnd.openxmlformats-officedocument.drawingml.chart+xml"/>
  <Override PartName="/ppt/notesSlides/notesSlide32.xml" ContentType="application/vnd.openxmlformats-officedocument.presentationml.notesSlide+xml"/>
  <Override PartName="/ppt/charts/chart2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49" r:id="rId3"/>
    <p:sldId id="429" r:id="rId4"/>
    <p:sldId id="430" r:id="rId5"/>
    <p:sldId id="345" r:id="rId6"/>
    <p:sldId id="352" r:id="rId7"/>
    <p:sldId id="347" r:id="rId8"/>
    <p:sldId id="409" r:id="rId9"/>
    <p:sldId id="411" r:id="rId10"/>
    <p:sldId id="412" r:id="rId11"/>
    <p:sldId id="413" r:id="rId12"/>
    <p:sldId id="414" r:id="rId13"/>
    <p:sldId id="428" r:id="rId14"/>
    <p:sldId id="390" r:id="rId15"/>
    <p:sldId id="392" r:id="rId16"/>
    <p:sldId id="416" r:id="rId17"/>
    <p:sldId id="417" r:id="rId18"/>
    <p:sldId id="418" r:id="rId19"/>
    <p:sldId id="419" r:id="rId20"/>
    <p:sldId id="432" r:id="rId21"/>
    <p:sldId id="433" r:id="rId22"/>
    <p:sldId id="420" r:id="rId23"/>
    <p:sldId id="421" r:id="rId24"/>
    <p:sldId id="422" r:id="rId25"/>
    <p:sldId id="423" r:id="rId26"/>
    <p:sldId id="424" r:id="rId27"/>
    <p:sldId id="320" r:id="rId28"/>
    <p:sldId id="362" r:id="rId29"/>
    <p:sldId id="363" r:id="rId30"/>
    <p:sldId id="364" r:id="rId31"/>
    <p:sldId id="327" r:id="rId32"/>
    <p:sldId id="366" r:id="rId33"/>
    <p:sldId id="330" r:id="rId34"/>
    <p:sldId id="315" r:id="rId35"/>
    <p:sldId id="431" r:id="rId36"/>
    <p:sldId id="434" r:id="rId37"/>
    <p:sldId id="415" r:id="rId38"/>
    <p:sldId id="377" r:id="rId39"/>
    <p:sldId id="435" r:id="rId40"/>
    <p:sldId id="427" r:id="rId41"/>
    <p:sldId id="335" r:id="rId42"/>
    <p:sldId id="376" r:id="rId43"/>
    <p:sldId id="378" r:id="rId44"/>
    <p:sldId id="379" r:id="rId45"/>
    <p:sldId id="373" r:id="rId46"/>
    <p:sldId id="337" r:id="rId47"/>
    <p:sldId id="334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40" autoAdjust="0"/>
  </p:normalViewPr>
  <p:slideViewPr>
    <p:cSldViewPr snapToGrid="0" snapToObjects="1">
      <p:cViewPr>
        <p:scale>
          <a:sx n="92" d="100"/>
          <a:sy n="92" d="100"/>
        </p:scale>
        <p:origin x="-148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nyang:work:PLDI%202013:slides:gcc_wrong_bi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nyang:work:PLDI%202013:slides:gcc_wrong_bi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nyang:work:PLDI%202013:slides:gcc_crash_small.xlsx" TargetMode="External"/><Relationship Id="rId2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nyang:work:PLDI%202013:slides:js_smal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henyang:work:PLDI%202013:slides:gcc_wrong_sma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Sheet1!$A$2:$AJ$2</c:f>
              <c:numCache>
                <c:formatCode>General</c:formatCode>
                <c:ptCount val="36"/>
                <c:pt idx="0">
                  <c:v>0.0</c:v>
                </c:pt>
                <c:pt idx="1">
                  <c:v>1.0</c:v>
                </c:pt>
                <c:pt idx="2">
                  <c:v>2.71</c:v>
                </c:pt>
                <c:pt idx="3">
                  <c:v>5.29</c:v>
                </c:pt>
                <c:pt idx="4">
                  <c:v>8.99</c:v>
                </c:pt>
                <c:pt idx="5">
                  <c:v>14.45</c:v>
                </c:pt>
                <c:pt idx="6">
                  <c:v>21.93</c:v>
                </c:pt>
                <c:pt idx="7">
                  <c:v>31.57</c:v>
                </c:pt>
                <c:pt idx="8">
                  <c:v>43.32</c:v>
                </c:pt>
                <c:pt idx="9">
                  <c:v>57.01</c:v>
                </c:pt>
                <c:pt idx="10">
                  <c:v>72.44</c:v>
                </c:pt>
                <c:pt idx="11">
                  <c:v>90.1</c:v>
                </c:pt>
                <c:pt idx="12">
                  <c:v>109.35</c:v>
                </c:pt>
                <c:pt idx="13">
                  <c:v>130.99</c:v>
                </c:pt>
                <c:pt idx="14">
                  <c:v>154.93</c:v>
                </c:pt>
                <c:pt idx="15">
                  <c:v>181.06</c:v>
                </c:pt>
                <c:pt idx="16">
                  <c:v>209.65</c:v>
                </c:pt>
                <c:pt idx="17">
                  <c:v>241.49</c:v>
                </c:pt>
                <c:pt idx="18">
                  <c:v>275.22</c:v>
                </c:pt>
                <c:pt idx="19">
                  <c:v>312.06</c:v>
                </c:pt>
                <c:pt idx="20">
                  <c:v>351.25</c:v>
                </c:pt>
                <c:pt idx="21">
                  <c:v>392.85</c:v>
                </c:pt>
                <c:pt idx="22">
                  <c:v>437.05</c:v>
                </c:pt>
                <c:pt idx="23">
                  <c:v>482.53</c:v>
                </c:pt>
                <c:pt idx="24">
                  <c:v>530.5599999999994</c:v>
                </c:pt>
                <c:pt idx="25">
                  <c:v>580.87</c:v>
                </c:pt>
                <c:pt idx="26">
                  <c:v>633.8499999999992</c:v>
                </c:pt>
                <c:pt idx="27">
                  <c:v>689.04</c:v>
                </c:pt>
                <c:pt idx="28">
                  <c:v>745.1</c:v>
                </c:pt>
                <c:pt idx="29">
                  <c:v>804.04</c:v>
                </c:pt>
                <c:pt idx="30">
                  <c:v>864.5599999999994</c:v>
                </c:pt>
                <c:pt idx="31">
                  <c:v>928.37</c:v>
                </c:pt>
                <c:pt idx="32">
                  <c:v>993.21</c:v>
                </c:pt>
                <c:pt idx="33">
                  <c:v>1061.38</c:v>
                </c:pt>
                <c:pt idx="34">
                  <c:v>1131.27</c:v>
                </c:pt>
                <c:pt idx="35">
                  <c:v>1203.11</c:v>
                </c:pt>
              </c:numCache>
            </c:numRef>
          </c:xVal>
          <c:yVal>
            <c:numRef>
              <c:f>Sheet1!$A$1:$AJ$1</c:f>
              <c:numCache>
                <c:formatCode>General</c:formatCode>
                <c:ptCount val="3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Sheet1!$A$3:$AJ$3</c:f>
              <c:numCache>
                <c:formatCode>General</c:formatCode>
                <c:ptCount val="3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10.0</c:v>
                </c:pt>
                <c:pt idx="10">
                  <c:v>12.0</c:v>
                </c:pt>
                <c:pt idx="11">
                  <c:v>14.0</c:v>
                </c:pt>
                <c:pt idx="12">
                  <c:v>15.0</c:v>
                </c:pt>
                <c:pt idx="13">
                  <c:v>16.0</c:v>
                </c:pt>
                <c:pt idx="14">
                  <c:v>20.0</c:v>
                </c:pt>
                <c:pt idx="15">
                  <c:v>21.0</c:v>
                </c:pt>
                <c:pt idx="16">
                  <c:v>25.0</c:v>
                </c:pt>
                <c:pt idx="17">
                  <c:v>29.0</c:v>
                </c:pt>
                <c:pt idx="18">
                  <c:v>32.0</c:v>
                </c:pt>
                <c:pt idx="19">
                  <c:v>33.0</c:v>
                </c:pt>
                <c:pt idx="20">
                  <c:v>36.0</c:v>
                </c:pt>
                <c:pt idx="21">
                  <c:v>44.0</c:v>
                </c:pt>
                <c:pt idx="22">
                  <c:v>46.0</c:v>
                </c:pt>
                <c:pt idx="23">
                  <c:v>49.0</c:v>
                </c:pt>
                <c:pt idx="24">
                  <c:v>55.0</c:v>
                </c:pt>
                <c:pt idx="25">
                  <c:v>56.0</c:v>
                </c:pt>
                <c:pt idx="26">
                  <c:v>61.0</c:v>
                </c:pt>
                <c:pt idx="27">
                  <c:v>70.0</c:v>
                </c:pt>
                <c:pt idx="28">
                  <c:v>81.0</c:v>
                </c:pt>
                <c:pt idx="29">
                  <c:v>82.0</c:v>
                </c:pt>
                <c:pt idx="30">
                  <c:v>106.0</c:v>
                </c:pt>
                <c:pt idx="31">
                  <c:v>121.0</c:v>
                </c:pt>
                <c:pt idx="32">
                  <c:v>163.0</c:v>
                </c:pt>
                <c:pt idx="33">
                  <c:v>181.0</c:v>
                </c:pt>
                <c:pt idx="34">
                  <c:v>222.0</c:v>
                </c:pt>
                <c:pt idx="35">
                  <c:v>494.0</c:v>
                </c:pt>
              </c:numCache>
            </c:numRef>
          </c:xVal>
          <c:yVal>
            <c:numRef>
              <c:f>Sheet1!$A$1:$AJ$1</c:f>
              <c:numCache>
                <c:formatCode>General</c:formatCode>
                <c:ptCount val="3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</c:numCache>
            </c:numRef>
          </c:yVal>
          <c:smooth val="1"/>
        </c:ser>
        <c:ser>
          <c:idx val="2"/>
          <c:order val="2"/>
          <c:marker>
            <c:symbol val="none"/>
          </c:marker>
          <c:xVal>
            <c:numRef>
              <c:f>Sheet1!$A$4:$O$4</c:f>
              <c:numCache>
                <c:formatCode>General</c:formatCode>
                <c:ptCount val="15"/>
                <c:pt idx="0">
                  <c:v>0.0</c:v>
                </c:pt>
                <c:pt idx="1">
                  <c:v>1.0</c:v>
                </c:pt>
                <c:pt idx="2">
                  <c:v>3.0</c:v>
                </c:pt>
                <c:pt idx="3">
                  <c:v>4.0</c:v>
                </c:pt>
                <c:pt idx="4">
                  <c:v>7.0</c:v>
                </c:pt>
                <c:pt idx="5">
                  <c:v>10.0</c:v>
                </c:pt>
                <c:pt idx="6">
                  <c:v>15.0</c:v>
                </c:pt>
                <c:pt idx="7">
                  <c:v>19.0</c:v>
                </c:pt>
                <c:pt idx="8">
                  <c:v>32.0</c:v>
                </c:pt>
                <c:pt idx="9">
                  <c:v>33.0</c:v>
                </c:pt>
                <c:pt idx="10">
                  <c:v>34.0</c:v>
                </c:pt>
                <c:pt idx="11">
                  <c:v>37.0</c:v>
                </c:pt>
                <c:pt idx="12">
                  <c:v>50.0</c:v>
                </c:pt>
                <c:pt idx="13">
                  <c:v>54.0</c:v>
                </c:pt>
                <c:pt idx="14">
                  <c:v>64.0</c:v>
                </c:pt>
              </c:numCache>
            </c:numRef>
          </c:xVal>
          <c:yVal>
            <c:numRef>
              <c:f>Sheet1!$A$1:$O$1</c:f>
              <c:numCache>
                <c:formatCode>General</c:formatCode>
                <c:ptCount val="1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2898392"/>
        <c:axId val="513391928"/>
      </c:scatterChart>
      <c:valAx>
        <c:axId val="512898392"/>
        <c:scaling>
          <c:orientation val="minMax"/>
          <c:max val="120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 dirty="0" smtClean="0"/>
                  <a:t># Tests Examined</a:t>
                </a:r>
                <a:endParaRPr 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3391928"/>
        <c:crosses val="autoZero"/>
        <c:crossBetween val="midCat"/>
        <c:majorUnit val="100.0"/>
      </c:valAx>
      <c:valAx>
        <c:axId val="513391928"/>
        <c:scaling>
          <c:orientation val="minMax"/>
          <c:max val="3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dirty="0" smtClean="0"/>
                  <a:t># Bugs Seen</a:t>
                </a:r>
                <a:endParaRPr 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2898392"/>
        <c:crosses val="autoZero"/>
        <c:crossBetween val="midCat"/>
        <c:majorUnit val="5.0"/>
      </c:valAx>
    </c:plotArea>
    <c:plotVisOnly val="1"/>
    <c:dispBlanksAs val="span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Sheet1!$A$2:$AJ$2</c:f>
              <c:numCache>
                <c:formatCode>General</c:formatCode>
                <c:ptCount val="36"/>
                <c:pt idx="0">
                  <c:v>0.0</c:v>
                </c:pt>
                <c:pt idx="1">
                  <c:v>1.0</c:v>
                </c:pt>
                <c:pt idx="2">
                  <c:v>2.71</c:v>
                </c:pt>
                <c:pt idx="3">
                  <c:v>5.29</c:v>
                </c:pt>
                <c:pt idx="4">
                  <c:v>8.99</c:v>
                </c:pt>
                <c:pt idx="5">
                  <c:v>14.45</c:v>
                </c:pt>
                <c:pt idx="6">
                  <c:v>21.93</c:v>
                </c:pt>
                <c:pt idx="7">
                  <c:v>31.57</c:v>
                </c:pt>
                <c:pt idx="8">
                  <c:v>43.32</c:v>
                </c:pt>
                <c:pt idx="9">
                  <c:v>57.01</c:v>
                </c:pt>
                <c:pt idx="10">
                  <c:v>72.44</c:v>
                </c:pt>
                <c:pt idx="11">
                  <c:v>90.1</c:v>
                </c:pt>
                <c:pt idx="12">
                  <c:v>109.35</c:v>
                </c:pt>
                <c:pt idx="13">
                  <c:v>130.99</c:v>
                </c:pt>
                <c:pt idx="14">
                  <c:v>154.93</c:v>
                </c:pt>
                <c:pt idx="15">
                  <c:v>181.06</c:v>
                </c:pt>
                <c:pt idx="16">
                  <c:v>209.65</c:v>
                </c:pt>
                <c:pt idx="17">
                  <c:v>241.49</c:v>
                </c:pt>
                <c:pt idx="18">
                  <c:v>275.22</c:v>
                </c:pt>
                <c:pt idx="19">
                  <c:v>312.06</c:v>
                </c:pt>
                <c:pt idx="20">
                  <c:v>351.25</c:v>
                </c:pt>
                <c:pt idx="21">
                  <c:v>392.85</c:v>
                </c:pt>
                <c:pt idx="22">
                  <c:v>437.05</c:v>
                </c:pt>
                <c:pt idx="23">
                  <c:v>482.53</c:v>
                </c:pt>
                <c:pt idx="24">
                  <c:v>530.5599999999994</c:v>
                </c:pt>
                <c:pt idx="25">
                  <c:v>580.87</c:v>
                </c:pt>
                <c:pt idx="26">
                  <c:v>633.849999999999</c:v>
                </c:pt>
                <c:pt idx="27">
                  <c:v>689.04</c:v>
                </c:pt>
                <c:pt idx="28">
                  <c:v>745.1</c:v>
                </c:pt>
                <c:pt idx="29">
                  <c:v>804.04</c:v>
                </c:pt>
                <c:pt idx="30">
                  <c:v>864.5599999999994</c:v>
                </c:pt>
                <c:pt idx="31">
                  <c:v>928.37</c:v>
                </c:pt>
                <c:pt idx="32">
                  <c:v>993.21</c:v>
                </c:pt>
                <c:pt idx="33">
                  <c:v>1061.38</c:v>
                </c:pt>
                <c:pt idx="34">
                  <c:v>1131.27</c:v>
                </c:pt>
                <c:pt idx="35">
                  <c:v>1203.11</c:v>
                </c:pt>
              </c:numCache>
            </c:numRef>
          </c:xVal>
          <c:yVal>
            <c:numRef>
              <c:f>Sheet1!$A$1:$AJ$1</c:f>
              <c:numCache>
                <c:formatCode>General</c:formatCode>
                <c:ptCount val="3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Sheet1!$A$3:$AJ$3</c:f>
              <c:numCache>
                <c:formatCode>General</c:formatCode>
                <c:ptCount val="3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10.0</c:v>
                </c:pt>
                <c:pt idx="10">
                  <c:v>12.0</c:v>
                </c:pt>
                <c:pt idx="11">
                  <c:v>14.0</c:v>
                </c:pt>
                <c:pt idx="12">
                  <c:v>15.0</c:v>
                </c:pt>
                <c:pt idx="13">
                  <c:v>16.0</c:v>
                </c:pt>
                <c:pt idx="14">
                  <c:v>20.0</c:v>
                </c:pt>
                <c:pt idx="15">
                  <c:v>21.0</c:v>
                </c:pt>
                <c:pt idx="16">
                  <c:v>25.0</c:v>
                </c:pt>
                <c:pt idx="17">
                  <c:v>29.0</c:v>
                </c:pt>
                <c:pt idx="18">
                  <c:v>32.0</c:v>
                </c:pt>
                <c:pt idx="19">
                  <c:v>33.0</c:v>
                </c:pt>
                <c:pt idx="20">
                  <c:v>36.0</c:v>
                </c:pt>
                <c:pt idx="21">
                  <c:v>44.0</c:v>
                </c:pt>
                <c:pt idx="22">
                  <c:v>46.0</c:v>
                </c:pt>
                <c:pt idx="23">
                  <c:v>49.0</c:v>
                </c:pt>
                <c:pt idx="24">
                  <c:v>55.0</c:v>
                </c:pt>
                <c:pt idx="25">
                  <c:v>56.0</c:v>
                </c:pt>
                <c:pt idx="26">
                  <c:v>61.0</c:v>
                </c:pt>
                <c:pt idx="27">
                  <c:v>70.0</c:v>
                </c:pt>
                <c:pt idx="28">
                  <c:v>81.0</c:v>
                </c:pt>
                <c:pt idx="29">
                  <c:v>82.0</c:v>
                </c:pt>
                <c:pt idx="30">
                  <c:v>106.0</c:v>
                </c:pt>
                <c:pt idx="31">
                  <c:v>121.0</c:v>
                </c:pt>
                <c:pt idx="32">
                  <c:v>163.0</c:v>
                </c:pt>
                <c:pt idx="33">
                  <c:v>181.0</c:v>
                </c:pt>
                <c:pt idx="34">
                  <c:v>222.0</c:v>
                </c:pt>
                <c:pt idx="35">
                  <c:v>494.0</c:v>
                </c:pt>
              </c:numCache>
            </c:numRef>
          </c:xVal>
          <c:yVal>
            <c:numRef>
              <c:f>Sheet1!$A$1:$AJ$1</c:f>
              <c:numCache>
                <c:formatCode>General</c:formatCode>
                <c:ptCount val="3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</c:numCache>
            </c:numRef>
          </c:yVal>
          <c:smooth val="1"/>
        </c:ser>
        <c:ser>
          <c:idx val="2"/>
          <c:order val="2"/>
          <c:marker>
            <c:symbol val="none"/>
          </c:marker>
          <c:xVal>
            <c:numRef>
              <c:f>Sheet1!$A$4:$O$4</c:f>
              <c:numCache>
                <c:formatCode>General</c:formatCode>
                <c:ptCount val="15"/>
                <c:pt idx="0">
                  <c:v>0.0</c:v>
                </c:pt>
                <c:pt idx="1">
                  <c:v>1.0</c:v>
                </c:pt>
                <c:pt idx="2">
                  <c:v>3.0</c:v>
                </c:pt>
                <c:pt idx="3">
                  <c:v>4.0</c:v>
                </c:pt>
                <c:pt idx="4">
                  <c:v>7.0</c:v>
                </c:pt>
                <c:pt idx="5">
                  <c:v>10.0</c:v>
                </c:pt>
                <c:pt idx="6">
                  <c:v>15.0</c:v>
                </c:pt>
                <c:pt idx="7">
                  <c:v>19.0</c:v>
                </c:pt>
                <c:pt idx="8">
                  <c:v>32.0</c:v>
                </c:pt>
                <c:pt idx="9">
                  <c:v>33.0</c:v>
                </c:pt>
                <c:pt idx="10">
                  <c:v>34.0</c:v>
                </c:pt>
                <c:pt idx="11">
                  <c:v>37.0</c:v>
                </c:pt>
                <c:pt idx="12">
                  <c:v>50.0</c:v>
                </c:pt>
                <c:pt idx="13">
                  <c:v>54.0</c:v>
                </c:pt>
                <c:pt idx="14">
                  <c:v>64.0</c:v>
                </c:pt>
              </c:numCache>
            </c:numRef>
          </c:xVal>
          <c:yVal>
            <c:numRef>
              <c:f>Sheet1!$A$1:$O$1</c:f>
              <c:numCache>
                <c:formatCode>General</c:formatCode>
                <c:ptCount val="15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6122152"/>
        <c:axId val="516127784"/>
      </c:scatterChart>
      <c:valAx>
        <c:axId val="516122152"/>
        <c:scaling>
          <c:orientation val="minMax"/>
          <c:max val="120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 dirty="0" smtClean="0"/>
                  <a:t># Tests Examined</a:t>
                </a:r>
                <a:endParaRPr 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6127784"/>
        <c:crosses val="autoZero"/>
        <c:crossBetween val="midCat"/>
        <c:majorUnit val="100.0"/>
      </c:valAx>
      <c:valAx>
        <c:axId val="516127784"/>
        <c:scaling>
          <c:orientation val="minMax"/>
          <c:max val="3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400" dirty="0" smtClean="0"/>
                  <a:t># Bugs Seen</a:t>
                </a:r>
                <a:endParaRPr 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6122152"/>
        <c:crosses val="autoZero"/>
        <c:crossBetween val="midCat"/>
        <c:majorUnit val="5.0"/>
      </c:valAx>
    </c:plotArea>
    <c:plotVisOnly val="1"/>
    <c:dispBlanksAs val="span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4000" dirty="0"/>
              <a:t>Bug Distribution</a:t>
            </a:r>
          </a:p>
        </c:rich>
      </c:tx>
      <c:layout>
        <c:manualLayout>
          <c:xMode val="edge"/>
          <c:yMode val="edge"/>
          <c:x val="0.267899989270926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566369041013823"/>
          <c:y val="0.162412139987755"/>
          <c:w val="0.574251167755311"/>
          <c:h val="0.77668330751683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Bug Distribution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n == 1</c:v>
                </c:pt>
                <c:pt idx="1">
                  <c:v>1&lt; n &lt;= 10</c:v>
                </c:pt>
                <c:pt idx="2">
                  <c:v>10 &lt; n &lt;= 50</c:v>
                </c:pt>
                <c:pt idx="3">
                  <c:v>50 &lt; n &lt;= 500</c:v>
                </c:pt>
                <c:pt idx="4">
                  <c:v>n &gt; 500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3.478</c:v>
                </c:pt>
                <c:pt idx="1">
                  <c:v>3.043</c:v>
                </c:pt>
                <c:pt idx="2">
                  <c:v>2.173</c:v>
                </c:pt>
                <c:pt idx="3">
                  <c:v>0.87</c:v>
                </c:pt>
                <c:pt idx="4">
                  <c:v>0.435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6106648834779"/>
          <c:y val="0.35356344916921"/>
          <c:w val="0.253283758250553"/>
          <c:h val="0.392850598297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Sheet1!$A$2:$L$2</c:f>
              <c:numCache>
                <c:formatCode>General</c:formatCode>
                <c:ptCount val="12"/>
                <c:pt idx="0">
                  <c:v>0.0</c:v>
                </c:pt>
                <c:pt idx="1">
                  <c:v>1.0</c:v>
                </c:pt>
                <c:pt idx="2">
                  <c:v>2.854</c:v>
                </c:pt>
                <c:pt idx="3">
                  <c:v>6.14</c:v>
                </c:pt>
                <c:pt idx="4">
                  <c:v>12.86</c:v>
                </c:pt>
                <c:pt idx="5">
                  <c:v>22.67</c:v>
                </c:pt>
                <c:pt idx="6">
                  <c:v>39.6</c:v>
                </c:pt>
                <c:pt idx="7">
                  <c:v>70.9</c:v>
                </c:pt>
              </c:numCache>
            </c:numRef>
          </c:xVal>
          <c:yVal>
            <c:numRef>
              <c:f>Sheet1!$A$1:$L$1</c:f>
              <c:numCache>
                <c:formatCode>General</c:formatCode>
                <c:ptCount val="12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Sheet1!$A$3:$L$3</c:f>
              <c:numCache>
                <c:formatCode>General</c:formatCode>
                <c:ptCount val="12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10.0</c:v>
                </c:pt>
                <c:pt idx="10">
                  <c:v>11.0</c:v>
                </c:pt>
                <c:pt idx="11">
                  <c:v>15.0</c:v>
                </c:pt>
              </c:numCache>
            </c:numRef>
          </c:xVal>
          <c:yVal>
            <c:numRef>
              <c:f>Sheet1!$A$1:$L$1</c:f>
              <c:numCache>
                <c:formatCode>General</c:formatCode>
                <c:ptCount val="12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</c:numCache>
            </c:numRef>
          </c:yVal>
          <c:smooth val="1"/>
        </c:ser>
        <c:ser>
          <c:idx val="2"/>
          <c:order val="2"/>
          <c:marker>
            <c:symbol val="none"/>
          </c:marker>
          <c:xVal>
            <c:numRef>
              <c:f>Sheet1!$A$4:$L$4</c:f>
              <c:numCache>
                <c:formatCode>General</c:formatCode>
                <c:ptCount val="12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7.0</c:v>
                </c:pt>
                <c:pt idx="7">
                  <c:v>8.0</c:v>
                </c:pt>
                <c:pt idx="8">
                  <c:v>22.0</c:v>
                </c:pt>
                <c:pt idx="9">
                  <c:v>26.0</c:v>
                </c:pt>
                <c:pt idx="10">
                  <c:v>69.0</c:v>
                </c:pt>
              </c:numCache>
            </c:numRef>
          </c:xVal>
          <c:yVal>
            <c:numRef>
              <c:f>Sheet1!$A$1:$L$1</c:f>
              <c:numCache>
                <c:formatCode>General</c:formatCode>
                <c:ptCount val="12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3593352"/>
        <c:axId val="513599336"/>
      </c:scatterChart>
      <c:valAx>
        <c:axId val="513593352"/>
        <c:scaling>
          <c:orientation val="minMax"/>
          <c:max val="50.0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i="0" baseline="0" dirty="0" smtClean="0">
                    <a:effectLst/>
                  </a:rPr>
                  <a:t># Tests Examined</a:t>
                </a:r>
                <a:endParaRPr lang="en-US" sz="2400" dirty="0" smtClean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3599336"/>
        <c:crosses val="autoZero"/>
        <c:crossBetween val="midCat"/>
        <c:majorUnit val="5.0"/>
      </c:valAx>
      <c:valAx>
        <c:axId val="513599336"/>
        <c:scaling>
          <c:orientation val="minMax"/>
          <c:max val="11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 smtClean="0"/>
                  <a:t># Bugs Seen</a:t>
                </a:r>
                <a:endParaRPr lang="en-US" sz="2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3593352"/>
        <c:crosses val="autoZero"/>
        <c:crossBetween val="midCat"/>
        <c:majorUnit val="1.0"/>
      </c:valAx>
    </c:plotArea>
    <c:plotVisOnly val="1"/>
    <c:dispBlanksAs val="span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Sheet1!$A$2:$P$2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2.6796679668</c:v>
                </c:pt>
                <c:pt idx="3">
                  <c:v>5.27112711271</c:v>
                </c:pt>
                <c:pt idx="4">
                  <c:v>8.97459745975</c:v>
                </c:pt>
                <c:pt idx="5">
                  <c:v>14.1928192819</c:v>
                </c:pt>
                <c:pt idx="6">
                  <c:v>21.3450345035</c:v>
                </c:pt>
                <c:pt idx="7">
                  <c:v>30.99679968</c:v>
                </c:pt>
                <c:pt idx="8">
                  <c:v>43.5258525853</c:v>
                </c:pt>
                <c:pt idx="9">
                  <c:v>59.2852285229</c:v>
                </c:pt>
                <c:pt idx="10">
                  <c:v>78.5876587659</c:v>
                </c:pt>
                <c:pt idx="11">
                  <c:v>101.214921492</c:v>
                </c:pt>
                <c:pt idx="12">
                  <c:v>128.228022802</c:v>
                </c:pt>
                <c:pt idx="13">
                  <c:v>158.371537154</c:v>
                </c:pt>
                <c:pt idx="14">
                  <c:v>193.394139414</c:v>
                </c:pt>
                <c:pt idx="15">
                  <c:v>232.195719572</c:v>
                </c:pt>
              </c:numCache>
            </c:numRef>
          </c:xVal>
          <c:yVal>
            <c:numRef>
              <c:f>Sheet1!$A$1:$P$1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Sheet1!$A$3:$P$3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12.0</c:v>
                </c:pt>
                <c:pt idx="11">
                  <c:v>13.0</c:v>
                </c:pt>
                <c:pt idx="12">
                  <c:v>14.0</c:v>
                </c:pt>
                <c:pt idx="13">
                  <c:v>15.0</c:v>
                </c:pt>
                <c:pt idx="14">
                  <c:v>16.0</c:v>
                </c:pt>
                <c:pt idx="15">
                  <c:v>18.0</c:v>
                </c:pt>
              </c:numCache>
            </c:numRef>
          </c:xVal>
          <c:yVal>
            <c:numRef>
              <c:f>Sheet1!$A$1:$P$1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yVal>
          <c:smooth val="1"/>
        </c:ser>
        <c:ser>
          <c:idx val="2"/>
          <c:order val="2"/>
          <c:marker>
            <c:symbol val="none"/>
          </c:marker>
          <c:xVal>
            <c:numRef>
              <c:f>Sheet1!$A$4:$P$4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6.0</c:v>
                </c:pt>
                <c:pt idx="5">
                  <c:v>12.0</c:v>
                </c:pt>
                <c:pt idx="6">
                  <c:v>15.0</c:v>
                </c:pt>
                <c:pt idx="7">
                  <c:v>18.0</c:v>
                </c:pt>
                <c:pt idx="8">
                  <c:v>21.0</c:v>
                </c:pt>
                <c:pt idx="9">
                  <c:v>24.0</c:v>
                </c:pt>
                <c:pt idx="10">
                  <c:v>29.0</c:v>
                </c:pt>
                <c:pt idx="11">
                  <c:v>47.0</c:v>
                </c:pt>
                <c:pt idx="12">
                  <c:v>49.0</c:v>
                </c:pt>
                <c:pt idx="13">
                  <c:v>63.0</c:v>
                </c:pt>
                <c:pt idx="14">
                  <c:v>72.0</c:v>
                </c:pt>
                <c:pt idx="15">
                  <c:v>127.0</c:v>
                </c:pt>
              </c:numCache>
            </c:numRef>
          </c:xVal>
          <c:yVal>
            <c:numRef>
              <c:f>Sheet1!$A$1:$P$1</c:f>
              <c:numCache>
                <c:formatCode>General</c:formatCode>
                <c:ptCount val="1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3684632"/>
        <c:axId val="513690664"/>
      </c:scatterChart>
      <c:valAx>
        <c:axId val="513684632"/>
        <c:scaling>
          <c:orientation val="minMax"/>
          <c:max val="15.0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i="0" baseline="0" dirty="0" smtClean="0">
                    <a:effectLst/>
                  </a:rPr>
                  <a:t># Tests Examined</a:t>
                </a:r>
                <a:endParaRPr lang="en-US" sz="2400" dirty="0" smtClean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3690664"/>
        <c:crosses val="autoZero"/>
        <c:crossBetween val="midCat"/>
        <c:majorUnit val="1.0"/>
      </c:valAx>
      <c:valAx>
        <c:axId val="513690664"/>
        <c:scaling>
          <c:orientation val="minMax"/>
          <c:max val="1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i="0" baseline="0" dirty="0" smtClean="0">
                    <a:effectLst/>
                  </a:rPr>
                  <a:t># Bugs Seen</a:t>
                </a:r>
                <a:endParaRPr lang="en-US" sz="2400" dirty="0" smtClean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3684632"/>
        <c:crosses val="autoZero"/>
        <c:crossBetween val="midCat"/>
        <c:majorUnit val="1.0"/>
      </c:valAx>
    </c:plotArea>
    <c:plotVisOnly val="1"/>
    <c:dispBlanksAs val="span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Sheet1!$A$2:$M$2</c:f>
              <c:numCache>
                <c:formatCode>General</c:formatCode>
                <c:ptCount val="13"/>
                <c:pt idx="0">
                  <c:v>0.0</c:v>
                </c:pt>
                <c:pt idx="1">
                  <c:v>1.0</c:v>
                </c:pt>
                <c:pt idx="2">
                  <c:v>2.71</c:v>
                </c:pt>
                <c:pt idx="3">
                  <c:v>5.29</c:v>
                </c:pt>
                <c:pt idx="4">
                  <c:v>8.99</c:v>
                </c:pt>
                <c:pt idx="5">
                  <c:v>14.45</c:v>
                </c:pt>
                <c:pt idx="6">
                  <c:v>21.93</c:v>
                </c:pt>
                <c:pt idx="7">
                  <c:v>31.57</c:v>
                </c:pt>
                <c:pt idx="8">
                  <c:v>43.32</c:v>
                </c:pt>
                <c:pt idx="9">
                  <c:v>57.01</c:v>
                </c:pt>
                <c:pt idx="10">
                  <c:v>72.44</c:v>
                </c:pt>
                <c:pt idx="11">
                  <c:v>90.1</c:v>
                </c:pt>
                <c:pt idx="12">
                  <c:v>109.35</c:v>
                </c:pt>
              </c:numCache>
            </c:numRef>
          </c:xVal>
          <c:yVal>
            <c:numRef>
              <c:f>Sheet1!$A$1:$M$1</c:f>
              <c:numCache>
                <c:formatCode>General</c:formatCode>
                <c:ptCount val="13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xVal>
            <c:numRef>
              <c:f>Sheet1!$A$3:$M$3</c:f>
              <c:numCache>
                <c:formatCode>General</c:formatCode>
                <c:ptCount val="13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10.0</c:v>
                </c:pt>
                <c:pt idx="10">
                  <c:v>12.0</c:v>
                </c:pt>
                <c:pt idx="11">
                  <c:v>14.0</c:v>
                </c:pt>
                <c:pt idx="12">
                  <c:v>15.0</c:v>
                </c:pt>
              </c:numCache>
            </c:numRef>
          </c:xVal>
          <c:yVal>
            <c:numRef>
              <c:f>Sheet1!$A$1:$M$1</c:f>
              <c:numCache>
                <c:formatCode>General</c:formatCode>
                <c:ptCount val="13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</c:numCache>
            </c:numRef>
          </c:yVal>
          <c:smooth val="1"/>
        </c:ser>
        <c:ser>
          <c:idx val="2"/>
          <c:order val="2"/>
          <c:marker>
            <c:symbol val="none"/>
          </c:marker>
          <c:xVal>
            <c:numRef>
              <c:f>Sheet1!$A$4:$M$4</c:f>
              <c:numCache>
                <c:formatCode>General</c:formatCode>
                <c:ptCount val="13"/>
                <c:pt idx="0">
                  <c:v>0.0</c:v>
                </c:pt>
                <c:pt idx="1">
                  <c:v>1.0</c:v>
                </c:pt>
                <c:pt idx="2">
                  <c:v>3.0</c:v>
                </c:pt>
                <c:pt idx="3">
                  <c:v>4.0</c:v>
                </c:pt>
                <c:pt idx="4">
                  <c:v>7.0</c:v>
                </c:pt>
                <c:pt idx="5">
                  <c:v>10.0</c:v>
                </c:pt>
                <c:pt idx="6">
                  <c:v>15.0</c:v>
                </c:pt>
                <c:pt idx="7">
                  <c:v>19.0</c:v>
                </c:pt>
                <c:pt idx="8">
                  <c:v>32.0</c:v>
                </c:pt>
                <c:pt idx="9">
                  <c:v>33.0</c:v>
                </c:pt>
                <c:pt idx="10">
                  <c:v>34.0</c:v>
                </c:pt>
                <c:pt idx="11">
                  <c:v>37.0</c:v>
                </c:pt>
                <c:pt idx="12">
                  <c:v>50.0</c:v>
                </c:pt>
              </c:numCache>
            </c:numRef>
          </c:xVal>
          <c:yVal>
            <c:numRef>
              <c:f>Sheet1!$A$1:$M$1</c:f>
              <c:numCache>
                <c:formatCode>General</c:formatCode>
                <c:ptCount val="13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106712"/>
        <c:axId val="510718888"/>
      </c:scatterChart>
      <c:valAx>
        <c:axId val="511106712"/>
        <c:scaling>
          <c:orientation val="minMax"/>
          <c:max val="15.0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i="0" baseline="0" dirty="0" smtClean="0">
                    <a:effectLst/>
                  </a:rPr>
                  <a:t># Tests Examined</a:t>
                </a:r>
                <a:endParaRPr lang="en-US" sz="2400" dirty="0" smtClean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0718888"/>
        <c:crosses val="autoZero"/>
        <c:crossBetween val="midCat"/>
        <c:majorUnit val="1.0"/>
      </c:valAx>
      <c:valAx>
        <c:axId val="510718888"/>
        <c:scaling>
          <c:orientation val="minMax"/>
          <c:max val="15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 i="0" baseline="0" dirty="0" smtClean="0">
                    <a:effectLst/>
                  </a:rPr>
                  <a:t># Bugs Seen</a:t>
                </a:r>
                <a:endParaRPr lang="en-US" sz="2400" dirty="0" smtClean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1106712"/>
        <c:crosses val="autoZero"/>
        <c:crossBetween val="midCat"/>
        <c:majorUnit val="1.0"/>
      </c:valAx>
    </c:plotArea>
    <c:plotVisOnly val="1"/>
    <c:dispBlanksAs val="span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0.43602</cdr:x>
      <cdr:y>0.40431</cdr:y>
    </cdr:from>
    <cdr:to>
      <cdr:x>0.59539</cdr:x>
      <cdr:y>0.58819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15158" y="2418160"/>
          <a:ext cx="1321375" cy="1099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600" dirty="0" smtClean="0"/>
            <a:t>16</a:t>
          </a:r>
          <a:endParaRPr lang="en-US" sz="3600" dirty="0"/>
        </a:p>
      </cdr:txBody>
    </cdr:sp>
  </cdr:relSizeAnchor>
  <cdr:relSizeAnchor xmlns:cdr="http://schemas.openxmlformats.org/drawingml/2006/chartDrawing">
    <cdr:from>
      <cdr:x>0.30959</cdr:x>
      <cdr:y>0.71455</cdr:y>
    </cdr:from>
    <cdr:to>
      <cdr:x>0.42749</cdr:x>
      <cdr:y>0.85517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566922" y="4273729"/>
          <a:ext cx="977513" cy="841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600" dirty="0" smtClean="0"/>
            <a:t>14</a:t>
          </a:r>
          <a:endParaRPr lang="en-US" sz="3600" dirty="0"/>
        </a:p>
      </cdr:txBody>
    </cdr:sp>
  </cdr:relSizeAnchor>
  <cdr:relSizeAnchor xmlns:cdr="http://schemas.openxmlformats.org/drawingml/2006/chartDrawing">
    <cdr:from>
      <cdr:x>0.66407</cdr:x>
      <cdr:y>0.7695</cdr:y>
    </cdr:from>
    <cdr:to>
      <cdr:x>0.99583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56810" y="4332382"/>
          <a:ext cx="2526291" cy="1297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n</a:t>
          </a:r>
          <a:r>
            <a:rPr lang="en-US" sz="2400" dirty="0" smtClean="0"/>
            <a:t> is the number of test cases which trigger the bug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0.63198</cdr:x>
      <cdr:y>0.1344</cdr:y>
    </cdr:from>
    <cdr:to>
      <cdr:x>1</cdr:x>
      <cdr:y>0.33302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239932" y="756697"/>
          <a:ext cx="3051330" cy="1118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200" dirty="0" smtClean="0"/>
            <a:t>3,799 test cases</a:t>
          </a:r>
        </a:p>
        <a:p xmlns:a="http://schemas.openxmlformats.org/drawingml/2006/main">
          <a:r>
            <a:rPr lang="en-US" sz="3200" dirty="0" smtClean="0"/>
            <a:t>46 distinct bugs</a:t>
          </a:r>
          <a:endParaRPr lang="en-US" sz="3200" dirty="0"/>
        </a:p>
      </cdr:txBody>
    </cdr:sp>
  </cdr:relSizeAnchor>
  <cdr:relSizeAnchor xmlns:cdr="http://schemas.openxmlformats.org/drawingml/2006/chartDrawing">
    <cdr:from>
      <cdr:x>0.11879</cdr:x>
      <cdr:y>0.49122</cdr:y>
    </cdr:from>
    <cdr:to>
      <cdr:x>0.25366</cdr:x>
      <cdr:y>0.60895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84949" y="2938003"/>
          <a:ext cx="1118194" cy="704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3600" dirty="0" smtClean="0"/>
            <a:t>10</a:t>
          </a:r>
          <a:endParaRPr lang="en-US" sz="3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0.60036</cdr:x>
      <cdr:y>0.19721</cdr:y>
    </cdr:from>
    <cdr:to>
      <cdr:x>0.97691</cdr:x>
      <cdr:y>0.29414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16366" y="939329"/>
          <a:ext cx="2895395" cy="46166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 smtClean="0">
              <a:solidFill>
                <a:srgbClr val="008000"/>
              </a:solidFill>
            </a:rPr>
            <a:t>Best Clustering Result</a:t>
          </a:r>
          <a:endParaRPr lang="en-US" sz="2400" dirty="0">
            <a:solidFill>
              <a:srgbClr val="008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87C3D-3DF0-1A46-A6F2-1EC411A6F094}" type="datetimeFigureOut">
              <a:rPr lang="en-US" smtClean="0"/>
              <a:t>9/7/13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FF5AD-B20F-2A4B-BE9C-5F6A79E85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51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3A8CA-B59A-AF40-9F9C-C00A970C6A21}" type="datetimeFigureOut">
              <a:rPr lang="en-US" smtClean="0"/>
              <a:t>9/7/13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761ED-5A3C-EB4B-ADB1-72E521740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82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92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568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05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62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71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25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06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238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04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049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134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95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723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380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212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133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961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472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62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9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557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136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664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483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04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369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0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87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78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46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99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88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761ED-5A3C-EB4B-ADB1-72E521740C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9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C6B8-F186-6B42-8F34-8E3ECB4FB09C}" type="datetime1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0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FF79-1A8C-C045-83CB-3C486B572ABC}" type="datetime1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0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1982-D0BC-8449-A9AD-773CD2CEA8DD}" type="datetime1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2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4380-6DEB-D846-B449-CD4C9DE256E0}" type="datetime1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9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180C7-CD76-E148-B70F-040804A10CAC}" type="datetime1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0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2D11-C788-194A-9D86-544DCDAC84C9}" type="datetime1">
              <a:rPr lang="en-US" smtClean="0"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4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7C1C1-1DFB-244B-B835-E761D08F53D8}" type="datetime1">
              <a:rPr lang="en-US" smtClean="0"/>
              <a:t>9/7/13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8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BE3F0-083B-074F-A707-3AE4BA84033B}" type="datetime1">
              <a:rPr lang="en-US" smtClean="0"/>
              <a:t>9/7/13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82D50-D86D-8041-A3E4-F5227E8F46D1}" type="datetime1">
              <a:rPr lang="en-US" smtClean="0"/>
              <a:t>9/7/13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6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EF28-68AE-9C45-BED6-1EB3BE8D760E}" type="datetime1">
              <a:rPr lang="en-US" smtClean="0"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0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6531C-AD34-A14D-A65D-F7C2E7032095}" type="datetime1">
              <a:rPr lang="en-US" smtClean="0"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5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A6D4E-C71D-144C-A076-3B073337E4FC}" type="datetime1">
              <a:rPr lang="en-US" smtClean="0"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A02B4-BC35-814F-9805-FDB6837E0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3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chart" Target="../charts/char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chart" Target="../charts/char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Taming Compiler Fuzzers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dirty="0" smtClean="0"/>
              <a:t>Yang Chen</a:t>
            </a:r>
            <a:r>
              <a:rPr lang="en-US" sz="4000" dirty="0" smtClean="0"/>
              <a:t>, Alex </a:t>
            </a:r>
            <a:r>
              <a:rPr lang="en-US" sz="4000" dirty="0" err="1"/>
              <a:t>Groce</a:t>
            </a:r>
            <a:r>
              <a:rPr lang="en-US" sz="4000" dirty="0"/>
              <a:t>, </a:t>
            </a:r>
            <a:r>
              <a:rPr lang="en-US" sz="4000" dirty="0" err="1"/>
              <a:t>Chaoqiang</a:t>
            </a:r>
            <a:r>
              <a:rPr lang="en-US" sz="4000" dirty="0"/>
              <a:t> Zhang, </a:t>
            </a:r>
            <a:r>
              <a:rPr lang="en-US" sz="4000" dirty="0" err="1"/>
              <a:t>Weng</a:t>
            </a:r>
            <a:r>
              <a:rPr lang="en-US" sz="4000" dirty="0"/>
              <a:t>-Keen Wong, </a:t>
            </a:r>
            <a:r>
              <a:rPr lang="en-US" sz="4000" dirty="0" err="1"/>
              <a:t>Xiaoli</a:t>
            </a:r>
            <a:r>
              <a:rPr lang="en-US" sz="4000" dirty="0"/>
              <a:t> Fern, Eric </a:t>
            </a:r>
            <a:r>
              <a:rPr lang="en-US" sz="4000" dirty="0" err="1"/>
              <a:t>Eide</a:t>
            </a:r>
            <a:r>
              <a:rPr lang="en-US" sz="4000" dirty="0"/>
              <a:t>, and John </a:t>
            </a:r>
            <a:r>
              <a:rPr lang="en-US" sz="4000" dirty="0" err="1"/>
              <a:t>Regehr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2299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977"/>
            <a:ext cx="8229600" cy="81580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Report one bug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91608" y="2595476"/>
            <a:ext cx="416907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3366FF"/>
                </a:solidFill>
                <a:latin typeface="Apple Casual"/>
                <a:cs typeface="Apple Casual"/>
              </a:rPr>
              <a:t>Then Wait…</a:t>
            </a:r>
            <a:endParaRPr lang="en-US" sz="5400" dirty="0">
              <a:solidFill>
                <a:srgbClr val="3366FF"/>
              </a:solidFill>
              <a:latin typeface="Apple Casual"/>
              <a:cs typeface="Apple Casu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829" y="3782766"/>
            <a:ext cx="77894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By yesterday, there were still </a:t>
            </a:r>
            <a:r>
              <a:rPr lang="en-US" sz="4000" dirty="0" smtClean="0">
                <a:solidFill>
                  <a:srgbClr val="FF0000"/>
                </a:solidFill>
              </a:rPr>
              <a:t>2,000+</a:t>
            </a:r>
            <a:r>
              <a:rPr lang="en-US" sz="4000" dirty="0" smtClean="0"/>
              <a:t> open bugs in GCC’s database (P1, P2, P3, and at least “normal” severity)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Solution #1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8615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#2: Suppressing Duplicates Using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 way to measure similarity between test cases (distance function)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an off-the-shelf clustering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a representative test from each cluster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dirty="0" smtClean="0"/>
              <a:t>We can do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12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482"/>
            <a:ext cx="8229600" cy="5449682"/>
          </a:xfrm>
        </p:spPr>
        <p:txBody>
          <a:bodyPr>
            <a:normAutofit/>
          </a:bodyPr>
          <a:lstStyle/>
          <a:p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we don’t care about clusters</a:t>
            </a:r>
          </a:p>
          <a:p>
            <a:pPr lvl="1"/>
            <a:r>
              <a:rPr lang="en-US" dirty="0" smtClean="0"/>
              <a:t>we want a ranking that puts as many different bugs as possible in any prefix of the ranked list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Our approach</a:t>
            </a:r>
            <a:endParaRPr lang="en-US" dirty="0"/>
          </a:p>
          <a:p>
            <a:pPr lvl="1"/>
            <a:r>
              <a:rPr lang="en-US" dirty="0" smtClean="0"/>
              <a:t>rank by dissimilarity</a:t>
            </a:r>
          </a:p>
          <a:p>
            <a:pPr lvl="1"/>
            <a:r>
              <a:rPr lang="en-US" sz="2800" dirty="0" smtClean="0"/>
              <a:t>like clustering, uses a distance function</a:t>
            </a:r>
            <a:endParaRPr lang="en-US" dirty="0"/>
          </a:p>
          <a:p>
            <a:pPr lvl="1"/>
            <a:r>
              <a:rPr lang="en-US" sz="2800" dirty="0" smtClean="0"/>
              <a:t>algorithm: furthest point first [</a:t>
            </a:r>
            <a:r>
              <a:rPr lang="en-US" sz="2800" dirty="0"/>
              <a:t>Gonzalez </a:t>
            </a:r>
            <a:r>
              <a:rPr lang="en-US" sz="2800" dirty="0" smtClean="0"/>
              <a:t>1985]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2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Naturally gives ranking</a:t>
            </a:r>
          </a:p>
          <a:p>
            <a:endParaRPr lang="en-US" sz="4000" dirty="0" smtClean="0"/>
          </a:p>
          <a:p>
            <a:r>
              <a:rPr lang="en-US" sz="4000" dirty="0"/>
              <a:t>Parameter free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Gives better results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5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13</a:t>
            </a:fld>
            <a:endParaRPr lang="en-US"/>
          </a:p>
        </p:txBody>
      </p:sp>
      <p:sp>
        <p:nvSpPr>
          <p:cNvPr id="5" name="Multidocument 4"/>
          <p:cNvSpPr/>
          <p:nvPr/>
        </p:nvSpPr>
        <p:spPr>
          <a:xfrm>
            <a:off x="496978" y="924989"/>
            <a:ext cx="1725609" cy="2319364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Test Cases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77799" y="2413356"/>
            <a:ext cx="1863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Function</a:t>
            </a:r>
            <a:endParaRPr lang="en-US" sz="2400" dirty="0"/>
          </a:p>
        </p:txBody>
      </p:sp>
      <p:sp>
        <p:nvSpPr>
          <p:cNvPr id="9" name="Multidocument 8"/>
          <p:cNvSpPr/>
          <p:nvPr/>
        </p:nvSpPr>
        <p:spPr>
          <a:xfrm>
            <a:off x="3672104" y="924989"/>
            <a:ext cx="1684187" cy="2319364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Distance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01072" y="2344326"/>
            <a:ext cx="143159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Furthest Point First (FPF)</a:t>
            </a:r>
            <a:endParaRPr lang="en-US" sz="2400" dirty="0"/>
          </a:p>
        </p:txBody>
      </p:sp>
      <p:sp>
        <p:nvSpPr>
          <p:cNvPr id="12" name="Multidocument 11"/>
          <p:cNvSpPr/>
          <p:nvPr/>
        </p:nvSpPr>
        <p:spPr>
          <a:xfrm>
            <a:off x="6795532" y="924989"/>
            <a:ext cx="1863658" cy="2319364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Ranked</a:t>
            </a:r>
          </a:p>
          <a:p>
            <a:pPr algn="ctr"/>
            <a:r>
              <a:rPr lang="en-US" sz="2800" dirty="0" smtClean="0"/>
              <a:t>Test Cases</a:t>
            </a:r>
            <a:endParaRPr lang="en-US" sz="2800" dirty="0"/>
          </a:p>
        </p:txBody>
      </p:sp>
      <p:sp>
        <p:nvSpPr>
          <p:cNvPr id="14" name="Right Arrow 13"/>
          <p:cNvSpPr/>
          <p:nvPr/>
        </p:nvSpPr>
        <p:spPr>
          <a:xfrm>
            <a:off x="5535753" y="1753332"/>
            <a:ext cx="1118741" cy="565943"/>
          </a:xfrm>
          <a:prstGeom prst="right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416400" y="1753332"/>
            <a:ext cx="1118741" cy="565943"/>
          </a:xfrm>
          <a:prstGeom prst="rightArrow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1119" y="4063158"/>
            <a:ext cx="7330387" cy="156966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FPF: each ranked test case is </a:t>
            </a:r>
            <a:r>
              <a:rPr lang="en-US" sz="3200" dirty="0"/>
              <a:t>the </a:t>
            </a:r>
            <a:r>
              <a:rPr lang="en-US" sz="3200" dirty="0" smtClean="0"/>
              <a:t>one </a:t>
            </a:r>
            <a:r>
              <a:rPr lang="en-US" sz="3200" dirty="0"/>
              <a:t>that </a:t>
            </a:r>
            <a:r>
              <a:rPr lang="en-US" sz="3200" dirty="0" smtClean="0"/>
              <a:t>is furthest from </a:t>
            </a:r>
            <a:r>
              <a:rPr lang="en-US" sz="3200" dirty="0"/>
              <a:t>the </a:t>
            </a:r>
            <a:r>
              <a:rPr lang="en-US" sz="3200" dirty="0" smtClean="0"/>
              <a:t>closest </a:t>
            </a:r>
            <a:r>
              <a:rPr lang="en-US" sz="3200" dirty="0"/>
              <a:t>of all previously </a:t>
            </a:r>
            <a:r>
              <a:rPr lang="en-US" sz="3200" dirty="0" smtClean="0"/>
              <a:t>ranked </a:t>
            </a:r>
            <a:r>
              <a:rPr lang="en-US" sz="3200" dirty="0"/>
              <a:t>test cases </a:t>
            </a:r>
          </a:p>
        </p:txBody>
      </p:sp>
    </p:spTree>
    <p:extLst>
      <p:ext uri="{BB962C8B-B14F-4D97-AF65-F5344CB8AC3E}">
        <p14:creationId xmlns:p14="http://schemas.microsoft.com/office/powerpoint/2010/main" val="350059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Furthest Point First [Gonzalez 1985]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14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173425" y="2134881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cxnSp>
        <p:nvCxnSpPr>
          <p:cNvPr id="8" name="Curved Connector 7"/>
          <p:cNvCxnSpPr>
            <a:stCxn id="3" idx="0"/>
            <a:endCxn id="14" idx="2"/>
          </p:cNvCxnSpPr>
          <p:nvPr/>
        </p:nvCxnSpPr>
        <p:spPr>
          <a:xfrm rot="16200000" flipH="1">
            <a:off x="4207987" y="-492438"/>
            <a:ext cx="102195" cy="5356832"/>
          </a:xfrm>
          <a:prstGeom prst="curvedConnector4">
            <a:avLst>
              <a:gd name="adj1" fmla="val -223690"/>
              <a:gd name="adj2" fmla="val 538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37501" y="182290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2823102" y="261808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6123013" y="3824192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cxnSp>
        <p:nvCxnSpPr>
          <p:cNvPr id="20" name="Curved Connector 19"/>
          <p:cNvCxnSpPr>
            <a:stCxn id="3" idx="4"/>
            <a:endCxn id="17" idx="4"/>
          </p:cNvCxnSpPr>
          <p:nvPr/>
        </p:nvCxnSpPr>
        <p:spPr>
          <a:xfrm rot="16200000" flipH="1">
            <a:off x="3210808" y="1333087"/>
            <a:ext cx="1689311" cy="4949588"/>
          </a:xfrm>
          <a:prstGeom prst="curvedConnector3">
            <a:avLst>
              <a:gd name="adj1" fmla="val 1135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3" idx="6"/>
            <a:endCxn id="16" idx="2"/>
          </p:cNvCxnSpPr>
          <p:nvPr/>
        </p:nvCxnSpPr>
        <p:spPr>
          <a:xfrm>
            <a:off x="1987913" y="2549054"/>
            <a:ext cx="835189" cy="483202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6" idx="0"/>
            <a:endCxn id="14" idx="2"/>
          </p:cNvCxnSpPr>
          <p:nvPr/>
        </p:nvCxnSpPr>
        <p:spPr>
          <a:xfrm rot="5400000" flipH="1" flipV="1">
            <a:off x="4893420" y="574003"/>
            <a:ext cx="381007" cy="3707155"/>
          </a:xfrm>
          <a:prstGeom prst="curved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16" idx="6"/>
            <a:endCxn id="17" idx="2"/>
          </p:cNvCxnSpPr>
          <p:nvPr/>
        </p:nvCxnSpPr>
        <p:spPr>
          <a:xfrm>
            <a:off x="3637590" y="3032256"/>
            <a:ext cx="2485423" cy="1206109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7" idx="0"/>
            <a:endCxn id="14" idx="4"/>
          </p:cNvCxnSpPr>
          <p:nvPr/>
        </p:nvCxnSpPr>
        <p:spPr>
          <a:xfrm rot="5400000" flipH="1" flipV="1">
            <a:off x="6351029" y="2830476"/>
            <a:ext cx="1172944" cy="81448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499543" y="423890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7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09639" y="1941713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4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53916" y="139002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5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87649" y="3456305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6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57696" y="271796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3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87913" y="215585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2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877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Furthest Point First [Gonzalez 1985]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15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173425" y="2134881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cxnSp>
        <p:nvCxnSpPr>
          <p:cNvPr id="8" name="Curved Connector 7"/>
          <p:cNvCxnSpPr>
            <a:stCxn id="3" idx="0"/>
            <a:endCxn id="14" idx="2"/>
          </p:cNvCxnSpPr>
          <p:nvPr/>
        </p:nvCxnSpPr>
        <p:spPr>
          <a:xfrm rot="16200000" flipH="1">
            <a:off x="4207987" y="-492438"/>
            <a:ext cx="102195" cy="5356832"/>
          </a:xfrm>
          <a:prstGeom prst="curvedConnector4">
            <a:avLst>
              <a:gd name="adj1" fmla="val -223690"/>
              <a:gd name="adj2" fmla="val 538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37501" y="182290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2823102" y="261808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6123013" y="3824192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cxnSp>
        <p:nvCxnSpPr>
          <p:cNvPr id="20" name="Curved Connector 19"/>
          <p:cNvCxnSpPr>
            <a:stCxn id="3" idx="4"/>
            <a:endCxn id="17" idx="4"/>
          </p:cNvCxnSpPr>
          <p:nvPr/>
        </p:nvCxnSpPr>
        <p:spPr>
          <a:xfrm rot="16200000" flipH="1">
            <a:off x="3210808" y="1333087"/>
            <a:ext cx="1689311" cy="4949588"/>
          </a:xfrm>
          <a:prstGeom prst="curvedConnector3">
            <a:avLst>
              <a:gd name="adj1" fmla="val 1135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3" idx="6"/>
            <a:endCxn id="16" idx="2"/>
          </p:cNvCxnSpPr>
          <p:nvPr/>
        </p:nvCxnSpPr>
        <p:spPr>
          <a:xfrm>
            <a:off x="1987913" y="2549054"/>
            <a:ext cx="835189" cy="483202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6" idx="0"/>
            <a:endCxn id="14" idx="2"/>
          </p:cNvCxnSpPr>
          <p:nvPr/>
        </p:nvCxnSpPr>
        <p:spPr>
          <a:xfrm rot="5400000" flipH="1" flipV="1">
            <a:off x="4893420" y="574003"/>
            <a:ext cx="381007" cy="3707155"/>
          </a:xfrm>
          <a:prstGeom prst="curved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16" idx="6"/>
            <a:endCxn id="17" idx="2"/>
          </p:cNvCxnSpPr>
          <p:nvPr/>
        </p:nvCxnSpPr>
        <p:spPr>
          <a:xfrm>
            <a:off x="3637590" y="3032256"/>
            <a:ext cx="2485423" cy="1206109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7" idx="0"/>
            <a:endCxn id="14" idx="4"/>
          </p:cNvCxnSpPr>
          <p:nvPr/>
        </p:nvCxnSpPr>
        <p:spPr>
          <a:xfrm rot="5400000" flipH="1" flipV="1">
            <a:off x="6351029" y="2830476"/>
            <a:ext cx="1172944" cy="81448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499543" y="423890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/>
              </a:rPr>
              <a:t>7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09639" y="1941713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4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53916" y="139002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5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87649" y="3456305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6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57696" y="271796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3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87913" y="215585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2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757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Furthest Point First [Gonzalez 1985]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16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173425" y="2134881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cxnSp>
        <p:nvCxnSpPr>
          <p:cNvPr id="8" name="Curved Connector 7"/>
          <p:cNvCxnSpPr>
            <a:stCxn id="3" idx="0"/>
            <a:endCxn id="14" idx="2"/>
          </p:cNvCxnSpPr>
          <p:nvPr/>
        </p:nvCxnSpPr>
        <p:spPr>
          <a:xfrm rot="16200000" flipH="1">
            <a:off x="4207987" y="-492438"/>
            <a:ext cx="102195" cy="5356832"/>
          </a:xfrm>
          <a:prstGeom prst="curvedConnector4">
            <a:avLst>
              <a:gd name="adj1" fmla="val -223690"/>
              <a:gd name="adj2" fmla="val 538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37501" y="182290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2823102" y="261808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6123013" y="3824192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0" name="Curved Connector 19"/>
          <p:cNvCxnSpPr>
            <a:stCxn id="3" idx="4"/>
            <a:endCxn id="17" idx="4"/>
          </p:cNvCxnSpPr>
          <p:nvPr/>
        </p:nvCxnSpPr>
        <p:spPr>
          <a:xfrm rot="16200000" flipH="1">
            <a:off x="3210808" y="1333087"/>
            <a:ext cx="1689311" cy="4949588"/>
          </a:xfrm>
          <a:prstGeom prst="curvedConnector3">
            <a:avLst>
              <a:gd name="adj1" fmla="val 1135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3" idx="6"/>
            <a:endCxn id="16" idx="2"/>
          </p:cNvCxnSpPr>
          <p:nvPr/>
        </p:nvCxnSpPr>
        <p:spPr>
          <a:xfrm>
            <a:off x="1987913" y="2549054"/>
            <a:ext cx="835189" cy="483202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6" idx="0"/>
            <a:endCxn id="14" idx="2"/>
          </p:cNvCxnSpPr>
          <p:nvPr/>
        </p:nvCxnSpPr>
        <p:spPr>
          <a:xfrm rot="5400000" flipH="1" flipV="1">
            <a:off x="4893420" y="574003"/>
            <a:ext cx="381007" cy="3707155"/>
          </a:xfrm>
          <a:prstGeom prst="curved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16" idx="6"/>
            <a:endCxn id="17" idx="2"/>
          </p:cNvCxnSpPr>
          <p:nvPr/>
        </p:nvCxnSpPr>
        <p:spPr>
          <a:xfrm>
            <a:off x="3637590" y="3032256"/>
            <a:ext cx="2485423" cy="1206109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7" idx="0"/>
            <a:endCxn id="14" idx="4"/>
          </p:cNvCxnSpPr>
          <p:nvPr/>
        </p:nvCxnSpPr>
        <p:spPr>
          <a:xfrm rot="5400000" flipH="1" flipV="1">
            <a:off x="6351029" y="2830476"/>
            <a:ext cx="1172944" cy="81448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499543" y="423890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7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09639" y="1941713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4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53916" y="139002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5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87649" y="3456305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6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57696" y="271796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3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87913" y="215585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2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291855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25" name="Rounded Rectangle 24"/>
          <p:cNvSpPr/>
          <p:nvPr/>
        </p:nvSpPr>
        <p:spPr>
          <a:xfrm>
            <a:off x="938732" y="5232374"/>
            <a:ext cx="5370094" cy="966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4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Furthest Point First [Gonzalez 1985]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17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173425" y="213488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cxnSp>
        <p:nvCxnSpPr>
          <p:cNvPr id="8" name="Curved Connector 7"/>
          <p:cNvCxnSpPr>
            <a:stCxn id="3" idx="0"/>
            <a:endCxn id="14" idx="2"/>
          </p:cNvCxnSpPr>
          <p:nvPr/>
        </p:nvCxnSpPr>
        <p:spPr>
          <a:xfrm rot="16200000" flipH="1">
            <a:off x="4207987" y="-492438"/>
            <a:ext cx="102195" cy="5356832"/>
          </a:xfrm>
          <a:prstGeom prst="curvedConnector4">
            <a:avLst>
              <a:gd name="adj1" fmla="val -223690"/>
              <a:gd name="adj2" fmla="val 538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37501" y="182290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2823102" y="261808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6123013" y="3824192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0" name="Curved Connector 19"/>
          <p:cNvCxnSpPr>
            <a:stCxn id="3" idx="4"/>
            <a:endCxn id="17" idx="4"/>
          </p:cNvCxnSpPr>
          <p:nvPr/>
        </p:nvCxnSpPr>
        <p:spPr>
          <a:xfrm rot="16200000" flipH="1">
            <a:off x="3210808" y="1333087"/>
            <a:ext cx="1689311" cy="4949588"/>
          </a:xfrm>
          <a:prstGeom prst="curvedConnector3">
            <a:avLst>
              <a:gd name="adj1" fmla="val 1135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3" idx="6"/>
            <a:endCxn id="16" idx="2"/>
          </p:cNvCxnSpPr>
          <p:nvPr/>
        </p:nvCxnSpPr>
        <p:spPr>
          <a:xfrm>
            <a:off x="1987913" y="2549054"/>
            <a:ext cx="835189" cy="483202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6" idx="0"/>
            <a:endCxn id="14" idx="2"/>
          </p:cNvCxnSpPr>
          <p:nvPr/>
        </p:nvCxnSpPr>
        <p:spPr>
          <a:xfrm rot="5400000" flipH="1" flipV="1">
            <a:off x="4893420" y="574003"/>
            <a:ext cx="381007" cy="3707155"/>
          </a:xfrm>
          <a:prstGeom prst="curved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16" idx="6"/>
            <a:endCxn id="17" idx="2"/>
          </p:cNvCxnSpPr>
          <p:nvPr/>
        </p:nvCxnSpPr>
        <p:spPr>
          <a:xfrm>
            <a:off x="3637590" y="3032256"/>
            <a:ext cx="2485423" cy="1206109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7" idx="0"/>
            <a:endCxn id="14" idx="4"/>
          </p:cNvCxnSpPr>
          <p:nvPr/>
        </p:nvCxnSpPr>
        <p:spPr>
          <a:xfrm rot="5400000" flipH="1" flipV="1">
            <a:off x="6351029" y="2830476"/>
            <a:ext cx="1172944" cy="81448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499543" y="423890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7</a:t>
            </a:r>
            <a:endParaRPr lang="en-US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209639" y="1941713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4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53916" y="139002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5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87649" y="3456305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6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57696" y="271796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3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87913" y="215585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2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291855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25" name="Rounded Rectangle 24"/>
          <p:cNvSpPr/>
          <p:nvPr/>
        </p:nvSpPr>
        <p:spPr>
          <a:xfrm>
            <a:off x="938732" y="5232374"/>
            <a:ext cx="5370094" cy="966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2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Furthest Point First [Gonzalez 1985]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18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173425" y="2134881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cxnSp>
        <p:nvCxnSpPr>
          <p:cNvPr id="8" name="Curved Connector 7"/>
          <p:cNvCxnSpPr>
            <a:stCxn id="3" idx="0"/>
            <a:endCxn id="14" idx="2"/>
          </p:cNvCxnSpPr>
          <p:nvPr/>
        </p:nvCxnSpPr>
        <p:spPr>
          <a:xfrm rot="16200000" flipH="1">
            <a:off x="4207987" y="-492438"/>
            <a:ext cx="102195" cy="5356832"/>
          </a:xfrm>
          <a:prstGeom prst="curvedConnector4">
            <a:avLst>
              <a:gd name="adj1" fmla="val -223690"/>
              <a:gd name="adj2" fmla="val 538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37501" y="182290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2823102" y="261808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23" name="Curved Connector 22"/>
          <p:cNvCxnSpPr>
            <a:stCxn id="3" idx="6"/>
            <a:endCxn id="16" idx="2"/>
          </p:cNvCxnSpPr>
          <p:nvPr/>
        </p:nvCxnSpPr>
        <p:spPr>
          <a:xfrm>
            <a:off x="1987913" y="2549054"/>
            <a:ext cx="835189" cy="483202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6" idx="0"/>
            <a:endCxn id="14" idx="2"/>
          </p:cNvCxnSpPr>
          <p:nvPr/>
        </p:nvCxnSpPr>
        <p:spPr>
          <a:xfrm rot="5400000" flipH="1" flipV="1">
            <a:off x="4893420" y="574003"/>
            <a:ext cx="381007" cy="3707155"/>
          </a:xfrm>
          <a:prstGeom prst="curved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09639" y="1941713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4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53916" y="139002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5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87913" y="215585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2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1855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26" name="Rounded Rectangle 25"/>
          <p:cNvSpPr/>
          <p:nvPr/>
        </p:nvSpPr>
        <p:spPr>
          <a:xfrm>
            <a:off x="938732" y="5232374"/>
            <a:ext cx="5370094" cy="966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95342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35" name="Oval 34"/>
          <p:cNvSpPr/>
          <p:nvPr/>
        </p:nvSpPr>
        <p:spPr>
          <a:xfrm>
            <a:off x="6123013" y="3824192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7" name="Curved Connector 36"/>
          <p:cNvCxnSpPr>
            <a:endCxn id="35" idx="4"/>
          </p:cNvCxnSpPr>
          <p:nvPr/>
        </p:nvCxnSpPr>
        <p:spPr>
          <a:xfrm rot="16200000" flipH="1">
            <a:off x="3210808" y="1333087"/>
            <a:ext cx="1689311" cy="4949588"/>
          </a:xfrm>
          <a:prstGeom prst="curvedConnector3">
            <a:avLst>
              <a:gd name="adj1" fmla="val 1135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endCxn id="35" idx="2"/>
          </p:cNvCxnSpPr>
          <p:nvPr/>
        </p:nvCxnSpPr>
        <p:spPr>
          <a:xfrm>
            <a:off x="3637590" y="3032256"/>
            <a:ext cx="2485423" cy="1206109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499543" y="423890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7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87649" y="3456305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6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cxnSp>
        <p:nvCxnSpPr>
          <p:cNvPr id="48" name="Curved Connector 47"/>
          <p:cNvCxnSpPr/>
          <p:nvPr/>
        </p:nvCxnSpPr>
        <p:spPr>
          <a:xfrm rot="5400000" flipH="1" flipV="1">
            <a:off x="6351029" y="2830476"/>
            <a:ext cx="1172944" cy="81448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357696" y="271796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3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846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2720"/>
            <a:ext cx="8229600" cy="1467169"/>
          </a:xfrm>
        </p:spPr>
        <p:txBody>
          <a:bodyPr/>
          <a:lstStyle/>
          <a:p>
            <a:r>
              <a:rPr lang="en-US" sz="4000" dirty="0" smtClean="0"/>
              <a:t>Random testing tools, or </a:t>
            </a:r>
            <a:r>
              <a:rPr lang="en-US" sz="4000" dirty="0" err="1" smtClean="0"/>
              <a:t>fuzzers</a:t>
            </a:r>
            <a:r>
              <a:rPr lang="en-US" sz="4000" dirty="0" smtClean="0"/>
              <a:t>, are effective at finding bugs in compilers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1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214828" y="2000091"/>
            <a:ext cx="6709171" cy="1169552"/>
            <a:chOff x="1214828" y="2186020"/>
            <a:chExt cx="6709171" cy="1693056"/>
          </a:xfrm>
        </p:grpSpPr>
        <p:sp>
          <p:nvSpPr>
            <p:cNvPr id="2" name="TextBox 1"/>
            <p:cNvSpPr txBox="1"/>
            <p:nvPr/>
          </p:nvSpPr>
          <p:spPr>
            <a:xfrm>
              <a:off x="1214830" y="2186020"/>
              <a:ext cx="1849852" cy="846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cs typeface="Apple Casual"/>
                </a:rPr>
                <a:t>Csmith</a:t>
              </a:r>
              <a:endParaRPr lang="en-US" sz="3200" dirty="0">
                <a:cs typeface="Apple Casual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69758" y="2186020"/>
              <a:ext cx="2954241" cy="846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&gt; 460 bugs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575459" y="2422906"/>
              <a:ext cx="1062980" cy="3727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4828" y="3032548"/>
              <a:ext cx="2360631" cy="846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cs typeface="Apple Casual"/>
                </a:rPr>
                <a:t>jsfunfuzz</a:t>
              </a:r>
              <a:endParaRPr lang="en-US" sz="3200" dirty="0">
                <a:cs typeface="Apple Casu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69758" y="2997457"/>
              <a:ext cx="2954241" cy="846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&gt; 1,800 bugs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3575459" y="3332583"/>
              <a:ext cx="1062980" cy="3727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169644"/>
            <a:ext cx="8229600" cy="31867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/>
              <a:t>Fuzzers</a:t>
            </a:r>
            <a:r>
              <a:rPr lang="en-US" sz="4000" dirty="0" smtClean="0"/>
              <a:t> are used for security testing, network protocols, etc.</a:t>
            </a:r>
          </a:p>
          <a:p>
            <a:r>
              <a:rPr lang="en-US" sz="4000" dirty="0" smtClean="0"/>
              <a:t>Google’s </a:t>
            </a:r>
            <a:r>
              <a:rPr lang="en-US" sz="4000" dirty="0" err="1" smtClean="0"/>
              <a:t>ClusterFuzz</a:t>
            </a:r>
            <a:r>
              <a:rPr lang="en-US" sz="4000" dirty="0"/>
              <a:t>: </a:t>
            </a:r>
            <a:r>
              <a:rPr lang="en-US" sz="4000" dirty="0" smtClean="0">
                <a:solidFill>
                  <a:srgbClr val="FF0000"/>
                </a:solidFill>
              </a:rPr>
              <a:t>95</a:t>
            </a:r>
            <a:r>
              <a:rPr lang="en-US" sz="4000" dirty="0" smtClean="0"/>
              <a:t> </a:t>
            </a:r>
            <a:r>
              <a:rPr lang="en-US" sz="4000" dirty="0"/>
              <a:t>unique </a:t>
            </a:r>
            <a:r>
              <a:rPr lang="en-US" sz="4000" dirty="0" smtClean="0"/>
              <a:t>vulnerabilities in Chrome within 5 month</a:t>
            </a:r>
          </a:p>
        </p:txBody>
      </p:sp>
    </p:spTree>
    <p:extLst>
      <p:ext uri="{BB962C8B-B14F-4D97-AF65-F5344CB8AC3E}">
        <p14:creationId xmlns:p14="http://schemas.microsoft.com/office/powerpoint/2010/main" val="2722685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Furthest Point First [Gonzalez 1985]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19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173425" y="2134881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cxnSp>
        <p:nvCxnSpPr>
          <p:cNvPr id="8" name="Curved Connector 7"/>
          <p:cNvCxnSpPr>
            <a:stCxn id="3" idx="0"/>
            <a:endCxn id="14" idx="2"/>
          </p:cNvCxnSpPr>
          <p:nvPr/>
        </p:nvCxnSpPr>
        <p:spPr>
          <a:xfrm rot="16200000" flipH="1">
            <a:off x="4207987" y="-492438"/>
            <a:ext cx="102195" cy="5356832"/>
          </a:xfrm>
          <a:prstGeom prst="curvedConnector4">
            <a:avLst>
              <a:gd name="adj1" fmla="val -223690"/>
              <a:gd name="adj2" fmla="val 538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37501" y="182290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2823102" y="261808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23" name="Curved Connector 22"/>
          <p:cNvCxnSpPr>
            <a:stCxn id="3" idx="6"/>
            <a:endCxn id="16" idx="2"/>
          </p:cNvCxnSpPr>
          <p:nvPr/>
        </p:nvCxnSpPr>
        <p:spPr>
          <a:xfrm>
            <a:off x="1987913" y="2549054"/>
            <a:ext cx="835189" cy="48320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6" idx="0"/>
            <a:endCxn id="14" idx="2"/>
          </p:cNvCxnSpPr>
          <p:nvPr/>
        </p:nvCxnSpPr>
        <p:spPr>
          <a:xfrm rot="5400000" flipH="1" flipV="1">
            <a:off x="4893420" y="574003"/>
            <a:ext cx="381007" cy="3707155"/>
          </a:xfrm>
          <a:prstGeom prst="curved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09639" y="1941713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4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53916" y="139002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5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87913" y="215585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2</a:t>
            </a:r>
            <a:endParaRPr lang="en-US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1855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26" name="Rounded Rectangle 25"/>
          <p:cNvSpPr/>
          <p:nvPr/>
        </p:nvSpPr>
        <p:spPr>
          <a:xfrm>
            <a:off x="938732" y="5232374"/>
            <a:ext cx="5370094" cy="966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95342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35" name="Oval 34"/>
          <p:cNvSpPr/>
          <p:nvPr/>
        </p:nvSpPr>
        <p:spPr>
          <a:xfrm>
            <a:off x="6123013" y="3824192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7" name="Curved Connector 36"/>
          <p:cNvCxnSpPr>
            <a:endCxn id="35" idx="4"/>
          </p:cNvCxnSpPr>
          <p:nvPr/>
        </p:nvCxnSpPr>
        <p:spPr>
          <a:xfrm rot="16200000" flipH="1">
            <a:off x="3210808" y="1333087"/>
            <a:ext cx="1689311" cy="4949588"/>
          </a:xfrm>
          <a:prstGeom prst="curvedConnector3">
            <a:avLst>
              <a:gd name="adj1" fmla="val 1135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endCxn id="35" idx="2"/>
          </p:cNvCxnSpPr>
          <p:nvPr/>
        </p:nvCxnSpPr>
        <p:spPr>
          <a:xfrm>
            <a:off x="3637590" y="3032256"/>
            <a:ext cx="2485423" cy="1206109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499543" y="423890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7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87649" y="3456305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6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cxnSp>
        <p:nvCxnSpPr>
          <p:cNvPr id="48" name="Curved Connector 47"/>
          <p:cNvCxnSpPr/>
          <p:nvPr/>
        </p:nvCxnSpPr>
        <p:spPr>
          <a:xfrm rot="5400000" flipH="1" flipV="1">
            <a:off x="6351029" y="2830476"/>
            <a:ext cx="1172944" cy="81448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357696" y="271796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3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575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Furthest Point First [Gonzalez 1985]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20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173425" y="2134881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cxnSp>
        <p:nvCxnSpPr>
          <p:cNvPr id="8" name="Curved Connector 7"/>
          <p:cNvCxnSpPr>
            <a:stCxn id="3" idx="0"/>
            <a:endCxn id="14" idx="2"/>
          </p:cNvCxnSpPr>
          <p:nvPr/>
        </p:nvCxnSpPr>
        <p:spPr>
          <a:xfrm rot="16200000" flipH="1">
            <a:off x="4207987" y="-492438"/>
            <a:ext cx="102195" cy="5356832"/>
          </a:xfrm>
          <a:prstGeom prst="curvedConnector4">
            <a:avLst>
              <a:gd name="adj1" fmla="val -223690"/>
              <a:gd name="adj2" fmla="val 538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37501" y="182290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2823102" y="261808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23" name="Curved Connector 22"/>
          <p:cNvCxnSpPr>
            <a:stCxn id="3" idx="6"/>
            <a:endCxn id="16" idx="2"/>
          </p:cNvCxnSpPr>
          <p:nvPr/>
        </p:nvCxnSpPr>
        <p:spPr>
          <a:xfrm>
            <a:off x="1987913" y="2549054"/>
            <a:ext cx="835189" cy="48320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6" idx="0"/>
            <a:endCxn id="14" idx="2"/>
          </p:cNvCxnSpPr>
          <p:nvPr/>
        </p:nvCxnSpPr>
        <p:spPr>
          <a:xfrm rot="5400000" flipH="1" flipV="1">
            <a:off x="4893420" y="574003"/>
            <a:ext cx="381007" cy="3707155"/>
          </a:xfrm>
          <a:prstGeom prst="curved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09639" y="1941713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4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53916" y="139002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5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87913" y="215585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2</a:t>
            </a:r>
            <a:endParaRPr lang="en-US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1855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26" name="Rounded Rectangle 25"/>
          <p:cNvSpPr/>
          <p:nvPr/>
        </p:nvSpPr>
        <p:spPr>
          <a:xfrm>
            <a:off x="938732" y="5232374"/>
            <a:ext cx="5370094" cy="966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95342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35" name="Oval 34"/>
          <p:cNvSpPr/>
          <p:nvPr/>
        </p:nvSpPr>
        <p:spPr>
          <a:xfrm>
            <a:off x="6123013" y="3824192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7" name="Curved Connector 36"/>
          <p:cNvCxnSpPr>
            <a:endCxn id="35" idx="4"/>
          </p:cNvCxnSpPr>
          <p:nvPr/>
        </p:nvCxnSpPr>
        <p:spPr>
          <a:xfrm rot="16200000" flipH="1">
            <a:off x="3210808" y="1333087"/>
            <a:ext cx="1689311" cy="4949588"/>
          </a:xfrm>
          <a:prstGeom prst="curvedConnector3">
            <a:avLst>
              <a:gd name="adj1" fmla="val 1135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endCxn id="35" idx="2"/>
          </p:cNvCxnSpPr>
          <p:nvPr/>
        </p:nvCxnSpPr>
        <p:spPr>
          <a:xfrm>
            <a:off x="3637590" y="3032256"/>
            <a:ext cx="2485423" cy="1206109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499543" y="423890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7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087649" y="3456305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6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cxnSp>
        <p:nvCxnSpPr>
          <p:cNvPr id="48" name="Curved Connector 47"/>
          <p:cNvCxnSpPr/>
          <p:nvPr/>
        </p:nvCxnSpPr>
        <p:spPr>
          <a:xfrm rot="5400000" flipH="1" flipV="1">
            <a:off x="6351029" y="2830476"/>
            <a:ext cx="1172944" cy="814488"/>
          </a:xfrm>
          <a:prstGeom prst="curvedConnector3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357696" y="271796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3</a:t>
            </a:r>
            <a:endParaRPr lang="en-US" sz="32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410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Furthest Point First [Gonzalez 1985]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21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173425" y="2134881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cxnSp>
        <p:nvCxnSpPr>
          <p:cNvPr id="8" name="Curved Connector 7"/>
          <p:cNvCxnSpPr>
            <a:stCxn id="3" idx="0"/>
            <a:endCxn id="14" idx="2"/>
          </p:cNvCxnSpPr>
          <p:nvPr/>
        </p:nvCxnSpPr>
        <p:spPr>
          <a:xfrm rot="16200000" flipH="1">
            <a:off x="4207987" y="-492438"/>
            <a:ext cx="102195" cy="5356832"/>
          </a:xfrm>
          <a:prstGeom prst="curvedConnector4">
            <a:avLst>
              <a:gd name="adj1" fmla="val -223690"/>
              <a:gd name="adj2" fmla="val 538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937501" y="1822903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2823102" y="261808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23" name="Curved Connector 22"/>
          <p:cNvCxnSpPr>
            <a:stCxn id="3" idx="6"/>
            <a:endCxn id="16" idx="2"/>
          </p:cNvCxnSpPr>
          <p:nvPr/>
        </p:nvCxnSpPr>
        <p:spPr>
          <a:xfrm>
            <a:off x="1987913" y="2549054"/>
            <a:ext cx="835189" cy="48320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6" idx="0"/>
            <a:endCxn id="14" idx="2"/>
          </p:cNvCxnSpPr>
          <p:nvPr/>
        </p:nvCxnSpPr>
        <p:spPr>
          <a:xfrm rot="5400000" flipH="1" flipV="1">
            <a:off x="4893420" y="574003"/>
            <a:ext cx="381007" cy="3707155"/>
          </a:xfrm>
          <a:prstGeom prst="curved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09639" y="1941713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4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53916" y="139002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/>
              </a:rPr>
              <a:t>5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987913" y="215585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2</a:t>
            </a:r>
            <a:endParaRPr lang="en-US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291855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19" name="Rounded Rectangle 18"/>
          <p:cNvSpPr/>
          <p:nvPr/>
        </p:nvSpPr>
        <p:spPr>
          <a:xfrm>
            <a:off x="938732" y="5232374"/>
            <a:ext cx="5370094" cy="966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95342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25" name="Oval 24"/>
          <p:cNvSpPr/>
          <p:nvPr/>
        </p:nvSpPr>
        <p:spPr>
          <a:xfrm>
            <a:off x="6123013" y="3824192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6" name="Curved Connector 25"/>
          <p:cNvCxnSpPr>
            <a:endCxn id="25" idx="4"/>
          </p:cNvCxnSpPr>
          <p:nvPr/>
        </p:nvCxnSpPr>
        <p:spPr>
          <a:xfrm rot="16200000" flipH="1">
            <a:off x="3210808" y="1333087"/>
            <a:ext cx="1689311" cy="4949588"/>
          </a:xfrm>
          <a:prstGeom prst="curvedConnector3">
            <a:avLst>
              <a:gd name="adj1" fmla="val 1135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endCxn id="25" idx="2"/>
          </p:cNvCxnSpPr>
          <p:nvPr/>
        </p:nvCxnSpPr>
        <p:spPr>
          <a:xfrm>
            <a:off x="3637590" y="3032256"/>
            <a:ext cx="2485423" cy="1206109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499543" y="423890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7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87649" y="3456305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6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57696" y="271796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3</a:t>
            </a:r>
            <a:endParaRPr lang="en-US" sz="3200" dirty="0">
              <a:solidFill>
                <a:srgbClr val="FF0000"/>
              </a:solidFill>
              <a:effectLst/>
            </a:endParaRPr>
          </a:p>
        </p:txBody>
      </p:sp>
      <p:cxnSp>
        <p:nvCxnSpPr>
          <p:cNvPr id="31" name="Curved Connector 30"/>
          <p:cNvCxnSpPr/>
          <p:nvPr/>
        </p:nvCxnSpPr>
        <p:spPr>
          <a:xfrm rot="5400000" flipH="1" flipV="1">
            <a:off x="6351029" y="2830476"/>
            <a:ext cx="1172944" cy="814488"/>
          </a:xfrm>
          <a:prstGeom prst="curvedConnector3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83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Furthest Point First [Gonzalez 1985]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22</a:t>
            </a:fld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937501" y="1822903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2823102" y="2618083"/>
            <a:ext cx="814488" cy="8283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cxnSp>
        <p:nvCxnSpPr>
          <p:cNvPr id="34" name="Curved Connector 33"/>
          <p:cNvCxnSpPr>
            <a:stCxn id="16" idx="0"/>
            <a:endCxn id="14" idx="2"/>
          </p:cNvCxnSpPr>
          <p:nvPr/>
        </p:nvCxnSpPr>
        <p:spPr>
          <a:xfrm rot="5400000" flipH="1" flipV="1">
            <a:off x="4893420" y="574003"/>
            <a:ext cx="381007" cy="3707155"/>
          </a:xfrm>
          <a:prstGeom prst="curved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09639" y="1941713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4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291855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938732" y="5232374"/>
            <a:ext cx="5370094" cy="966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95342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25" name="Oval 24"/>
          <p:cNvSpPr/>
          <p:nvPr/>
        </p:nvSpPr>
        <p:spPr>
          <a:xfrm>
            <a:off x="3887172" y="5296933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cxnSp>
        <p:nvCxnSpPr>
          <p:cNvPr id="26" name="Curved Connector 25"/>
          <p:cNvCxnSpPr/>
          <p:nvPr/>
        </p:nvCxnSpPr>
        <p:spPr>
          <a:xfrm rot="5400000" flipH="1" flipV="1">
            <a:off x="6351029" y="2830476"/>
            <a:ext cx="1172944" cy="81448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123013" y="3824192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28" name="Curved Connector 27"/>
          <p:cNvCxnSpPr>
            <a:endCxn id="27" idx="2"/>
          </p:cNvCxnSpPr>
          <p:nvPr/>
        </p:nvCxnSpPr>
        <p:spPr>
          <a:xfrm>
            <a:off x="3637590" y="3032256"/>
            <a:ext cx="2485423" cy="1206109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499543" y="423890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7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87649" y="3456305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6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57696" y="271796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3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173425" y="2134881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cxnSp>
        <p:nvCxnSpPr>
          <p:cNvPr id="33" name="Curved Connector 32"/>
          <p:cNvCxnSpPr/>
          <p:nvPr/>
        </p:nvCxnSpPr>
        <p:spPr>
          <a:xfrm rot="16200000" flipH="1">
            <a:off x="3210808" y="1333087"/>
            <a:ext cx="1689311" cy="4949588"/>
          </a:xfrm>
          <a:prstGeom prst="curvedConnector3">
            <a:avLst>
              <a:gd name="adj1" fmla="val 1135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4207987" y="-492438"/>
            <a:ext cx="102195" cy="5356832"/>
          </a:xfrm>
          <a:prstGeom prst="curvedConnector4">
            <a:avLst>
              <a:gd name="adj1" fmla="val -223690"/>
              <a:gd name="adj2" fmla="val 538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>
            <a:off x="1987913" y="2549054"/>
            <a:ext cx="835189" cy="483202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987913" y="215585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2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53916" y="139002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5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246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Furthest Point First [Gonzalez 1985]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23</a:t>
            </a:fld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77927" y="5296933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1291855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19" name="Rounded Rectangle 18"/>
          <p:cNvSpPr/>
          <p:nvPr/>
        </p:nvSpPr>
        <p:spPr>
          <a:xfrm>
            <a:off x="938732" y="5232374"/>
            <a:ext cx="5370094" cy="966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95342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23" name="Oval 22"/>
          <p:cNvSpPr/>
          <p:nvPr/>
        </p:nvSpPr>
        <p:spPr>
          <a:xfrm>
            <a:off x="3887172" y="5296933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24" name="Oval 23"/>
          <p:cNvSpPr/>
          <p:nvPr/>
        </p:nvSpPr>
        <p:spPr>
          <a:xfrm>
            <a:off x="6937501" y="1822903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25" name="Oval 24"/>
          <p:cNvSpPr/>
          <p:nvPr/>
        </p:nvSpPr>
        <p:spPr>
          <a:xfrm>
            <a:off x="2823102" y="2618083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cxnSp>
        <p:nvCxnSpPr>
          <p:cNvPr id="26" name="Curved Connector 25"/>
          <p:cNvCxnSpPr>
            <a:stCxn id="25" idx="0"/>
            <a:endCxn id="24" idx="2"/>
          </p:cNvCxnSpPr>
          <p:nvPr/>
        </p:nvCxnSpPr>
        <p:spPr>
          <a:xfrm rot="5400000" flipH="1" flipV="1">
            <a:off x="4893420" y="574003"/>
            <a:ext cx="381007" cy="3707155"/>
          </a:xfrm>
          <a:prstGeom prst="curved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209639" y="1941713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4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cxnSp>
        <p:nvCxnSpPr>
          <p:cNvPr id="28" name="Curved Connector 27"/>
          <p:cNvCxnSpPr/>
          <p:nvPr/>
        </p:nvCxnSpPr>
        <p:spPr>
          <a:xfrm rot="5400000" flipH="1" flipV="1">
            <a:off x="6351029" y="2830476"/>
            <a:ext cx="1172944" cy="814488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23013" y="3824192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0" name="Curved Connector 29"/>
          <p:cNvCxnSpPr>
            <a:endCxn id="29" idx="2"/>
          </p:cNvCxnSpPr>
          <p:nvPr/>
        </p:nvCxnSpPr>
        <p:spPr>
          <a:xfrm>
            <a:off x="3637590" y="3032256"/>
            <a:ext cx="2485423" cy="1206109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499543" y="423890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7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87649" y="3456305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6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57696" y="271796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3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173425" y="2134881"/>
            <a:ext cx="814488" cy="82834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cxnSp>
        <p:nvCxnSpPr>
          <p:cNvPr id="36" name="Curved Connector 35"/>
          <p:cNvCxnSpPr/>
          <p:nvPr/>
        </p:nvCxnSpPr>
        <p:spPr>
          <a:xfrm rot="16200000" flipH="1">
            <a:off x="3210808" y="1333087"/>
            <a:ext cx="1689311" cy="4949588"/>
          </a:xfrm>
          <a:prstGeom prst="curvedConnector3">
            <a:avLst>
              <a:gd name="adj1" fmla="val 1135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4207987" y="-492438"/>
            <a:ext cx="102195" cy="5356832"/>
          </a:xfrm>
          <a:prstGeom prst="curvedConnector4">
            <a:avLst>
              <a:gd name="adj1" fmla="val -223690"/>
              <a:gd name="adj2" fmla="val 538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>
            <a:off x="1987913" y="2549054"/>
            <a:ext cx="835189" cy="483202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987913" y="2155859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2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53916" y="1390026"/>
            <a:ext cx="855901" cy="56549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/>
              </a:rPr>
              <a:t>5</a:t>
            </a:r>
            <a:endParaRPr lang="en-US" sz="32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282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Furthest Point First [Gonzalez 1985]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24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77927" y="5296933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P3</a:t>
            </a:r>
            <a:endParaRPr lang="en-US" sz="2800" dirty="0"/>
          </a:p>
        </p:txBody>
      </p:sp>
      <p:sp>
        <p:nvSpPr>
          <p:cNvPr id="21" name="Oval 20"/>
          <p:cNvSpPr/>
          <p:nvPr/>
        </p:nvSpPr>
        <p:spPr>
          <a:xfrm>
            <a:off x="1291855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P4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938732" y="5232374"/>
            <a:ext cx="5370094" cy="966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595342" y="5301941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P1</a:t>
            </a:r>
            <a:endParaRPr lang="en-US" sz="2800" dirty="0"/>
          </a:p>
        </p:txBody>
      </p:sp>
      <p:sp>
        <p:nvSpPr>
          <p:cNvPr id="17" name="Oval 16"/>
          <p:cNvSpPr/>
          <p:nvPr/>
        </p:nvSpPr>
        <p:spPr>
          <a:xfrm>
            <a:off x="3887172" y="5296933"/>
            <a:ext cx="814488" cy="828345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P2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786875" y="2406463"/>
            <a:ext cx="7330387" cy="156966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diverse test cases are early in the </a:t>
            </a:r>
            <a:r>
              <a:rPr lang="en-US" sz="4800" dirty="0" smtClean="0"/>
              <a:t>list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6209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3558"/>
            <a:ext cx="8229600" cy="4525963"/>
          </a:xfrm>
        </p:spPr>
        <p:txBody>
          <a:bodyPr/>
          <a:lstStyle/>
          <a:p>
            <a:r>
              <a:rPr lang="en-US" sz="4400" dirty="0" smtClean="0"/>
              <a:t>What is a good distance function</a:t>
            </a:r>
            <a:endParaRPr lang="en-US" sz="4400" dirty="0"/>
          </a:p>
          <a:p>
            <a:pPr lvl="1"/>
            <a:r>
              <a:rPr lang="en-US" dirty="0" smtClean="0"/>
              <a:t>should put test cases triggering the same bug close to each other</a:t>
            </a:r>
          </a:p>
          <a:p>
            <a:pPr lvl="1"/>
            <a:r>
              <a:rPr lang="en-US" dirty="0" smtClean="0"/>
              <a:t>no obvious best choice</a:t>
            </a:r>
          </a:p>
          <a:p>
            <a:pPr lvl="1"/>
            <a:r>
              <a:rPr lang="en-US" dirty="0" smtClean="0"/>
              <a:t>many sources of information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1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Compiler’s Failure Output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38731" y="4362612"/>
            <a:ext cx="705428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internal compiler error: in </a:t>
            </a:r>
            <a:r>
              <a:rPr lang="en-US" sz="2800" dirty="0" err="1"/>
              <a:t>simplify_subreg</a:t>
            </a:r>
            <a:r>
              <a:rPr lang="en-US" sz="2800" dirty="0"/>
              <a:t>, at simplify-rtx.c:4922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8731" y="1991037"/>
            <a:ext cx="705428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Segmentation fault (program cc1)</a:t>
            </a:r>
          </a:p>
        </p:txBody>
      </p:sp>
    </p:spTree>
    <p:extLst>
      <p:ext uri="{BB962C8B-B14F-4D97-AF65-F5344CB8AC3E}">
        <p14:creationId xmlns:p14="http://schemas.microsoft.com/office/powerpoint/2010/main" val="229033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Compiler’s Failure Output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38731" y="4362612"/>
            <a:ext cx="705428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internal compiler error: in </a:t>
            </a:r>
            <a:r>
              <a:rPr lang="en-US" sz="2800" dirty="0" err="1"/>
              <a:t>simplify_subreg</a:t>
            </a:r>
            <a:r>
              <a:rPr lang="en-US" sz="2800" dirty="0"/>
              <a:t>, at simplify-rtx.c:4922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8731" y="1991037"/>
            <a:ext cx="705428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Segmentation fault (program cc1)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38731" y="2975674"/>
            <a:ext cx="4514192" cy="95259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n</a:t>
            </a:r>
            <a:r>
              <a:rPr lang="en-US" sz="3600" dirty="0" smtClean="0">
                <a:solidFill>
                  <a:srgbClr val="FF0000"/>
                </a:solidFill>
              </a:rPr>
              <a:t>ormalized edit distance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3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Compiler’s Failure Output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38731" y="4362612"/>
            <a:ext cx="705428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internal compiler error: in </a:t>
            </a:r>
            <a:r>
              <a:rPr lang="en-US" sz="2800" dirty="0" err="1"/>
              <a:t>simplify_subreg</a:t>
            </a:r>
            <a:r>
              <a:rPr lang="en-US" sz="2800" dirty="0"/>
              <a:t>, at simplify-rtx.c:4922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8731" y="1991037"/>
            <a:ext cx="705428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Segmentation fault (program cc1)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38731" y="2975674"/>
            <a:ext cx="4514192" cy="952596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normalized edit distance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59654" y="2975674"/>
            <a:ext cx="1808438" cy="952596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0.79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3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2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747909" y="359690"/>
            <a:ext cx="7759426" cy="4543508"/>
            <a:chOff x="441756" y="1753873"/>
            <a:chExt cx="7759426" cy="4543508"/>
          </a:xfrm>
        </p:grpSpPr>
        <p:sp>
          <p:nvSpPr>
            <p:cNvPr id="5" name="Rounded Rectangle 4"/>
            <p:cNvSpPr/>
            <p:nvPr/>
          </p:nvSpPr>
          <p:spPr>
            <a:xfrm>
              <a:off x="441756" y="3023464"/>
              <a:ext cx="1187219" cy="74551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</a:rPr>
                <a:t>f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uzzer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05072" y="1753873"/>
              <a:ext cx="1532887" cy="74551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</a:t>
              </a:r>
              <a:r>
                <a:rPr lang="en-US" sz="2400" dirty="0" smtClean="0">
                  <a:solidFill>
                    <a:schemeClr val="tx1"/>
                  </a:solidFill>
                </a:rPr>
                <a:t>ompiler under test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905072" y="4308471"/>
              <a:ext cx="1532887" cy="74551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oracle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1628975" y="2402205"/>
              <a:ext cx="276097" cy="7066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628975" y="3672332"/>
              <a:ext cx="276097" cy="7455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601365" y="3040885"/>
              <a:ext cx="86970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est </a:t>
              </a:r>
            </a:p>
            <a:p>
              <a:r>
                <a:rPr lang="en-US" sz="2400" dirty="0" smtClean="0"/>
                <a:t>cases</a:t>
              </a:r>
              <a:endParaRPr lang="en-US" sz="24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37754" y="3023464"/>
              <a:ext cx="1284399" cy="74551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reducer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013963" y="3010734"/>
              <a:ext cx="1187219" cy="74551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fuzzer</a:t>
              </a:r>
              <a:r>
                <a:rPr lang="en-US" sz="2400" dirty="0" smtClean="0">
                  <a:solidFill>
                    <a:schemeClr val="tx1"/>
                  </a:solidFill>
                </a:rPr>
                <a:t> user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6" idx="2"/>
              <a:endCxn id="7" idx="0"/>
            </p:cNvCxnSpPr>
            <p:nvPr/>
          </p:nvCxnSpPr>
          <p:spPr>
            <a:xfrm>
              <a:off x="2671516" y="2499383"/>
              <a:ext cx="0" cy="18090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671516" y="3261237"/>
              <a:ext cx="116623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output</a:t>
              </a:r>
              <a:endParaRPr lang="en-US" sz="24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671516" y="5439467"/>
              <a:ext cx="1815067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11" idx="2"/>
            </p:cNvCxnSpPr>
            <p:nvPr/>
          </p:nvCxnSpPr>
          <p:spPr>
            <a:xfrm flipV="1">
              <a:off x="4479954" y="3768974"/>
              <a:ext cx="0" cy="16704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671516" y="5466384"/>
              <a:ext cx="1964153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  <a:r>
                <a:rPr lang="en-US" sz="2400" dirty="0" smtClean="0"/>
                <a:t>ug-inducing test cases</a:t>
              </a:r>
              <a:endParaRPr lang="en-US" sz="2400" dirty="0"/>
            </a:p>
          </p:txBody>
        </p:sp>
        <p:cxnSp>
          <p:nvCxnSpPr>
            <p:cNvPr id="19" name="Straight Arrow Connector 18"/>
            <p:cNvCxnSpPr>
              <a:stCxn id="11" idx="3"/>
              <a:endCxn id="13" idx="1"/>
            </p:cNvCxnSpPr>
            <p:nvPr/>
          </p:nvCxnSpPr>
          <p:spPr>
            <a:xfrm flipV="1">
              <a:off x="5122153" y="3383489"/>
              <a:ext cx="1891810" cy="1273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315969" y="3419173"/>
              <a:ext cx="1974643" cy="1200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dirty="0" smtClean="0"/>
                <a:t>educed</a:t>
              </a:r>
            </a:p>
            <a:p>
              <a:r>
                <a:rPr lang="en-US" sz="2400" dirty="0" smtClean="0"/>
                <a:t>bug-inducing test cases</a:t>
              </a:r>
              <a:endParaRPr lang="en-US" sz="2400" dirty="0"/>
            </a:p>
          </p:txBody>
        </p:sp>
        <p:cxnSp>
          <p:nvCxnSpPr>
            <p:cNvPr id="22" name="Straight Connector 21"/>
            <p:cNvCxnSpPr>
              <a:stCxn id="7" idx="2"/>
            </p:cNvCxnSpPr>
            <p:nvPr/>
          </p:nvCxnSpPr>
          <p:spPr>
            <a:xfrm>
              <a:off x="2671516" y="5053981"/>
              <a:ext cx="0" cy="3854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9126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38731" y="4565247"/>
            <a:ext cx="705428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at 0x512684: </a:t>
            </a:r>
            <a:r>
              <a:rPr lang="en-US" sz="3600" dirty="0" err="1"/>
              <a:t>fold_binary</a:t>
            </a:r>
            <a:r>
              <a:rPr lang="en-US" sz="3600" dirty="0"/>
              <a:t> (fold-const.c:9486)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8731" y="1943232"/>
            <a:ext cx="705428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at 0x5CCAD5: </a:t>
            </a:r>
            <a:r>
              <a:rPr lang="en-US" sz="3600" dirty="0" err="1"/>
              <a:t>note_stores</a:t>
            </a:r>
            <a:r>
              <a:rPr lang="en-US" sz="3600" dirty="0"/>
              <a:t> (rtlanal.c:1417)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38731" y="3406049"/>
            <a:ext cx="7164727" cy="717361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normalized edit distance: 0.56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44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182940"/>
            <a:ext cx="2816193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err="1"/>
              <a:t>int</a:t>
            </a:r>
            <a:r>
              <a:rPr lang="fr-FR" sz="2400" dirty="0"/>
              <a:t> </a:t>
            </a:r>
            <a:r>
              <a:rPr lang="fr-FR" sz="2400" dirty="0" err="1"/>
              <a:t>printf</a:t>
            </a:r>
            <a:r>
              <a:rPr lang="fr-FR" sz="2400" dirty="0"/>
              <a:t> (</a:t>
            </a:r>
            <a:r>
              <a:rPr lang="fr-FR" sz="2400" dirty="0" err="1"/>
              <a:t>const</a:t>
            </a:r>
            <a:r>
              <a:rPr lang="fr-FR" sz="2400" dirty="0"/>
              <a:t> char *, ...);</a:t>
            </a:r>
          </a:p>
          <a:p>
            <a:r>
              <a:rPr lang="fr-FR" sz="2400" dirty="0"/>
              <a:t>char a;</a:t>
            </a:r>
          </a:p>
          <a:p>
            <a:r>
              <a:rPr lang="fr-FR" sz="2400" dirty="0" err="1"/>
              <a:t>i</a:t>
            </a:r>
            <a:r>
              <a:rPr lang="fr-FR" sz="2400" dirty="0" err="1" smtClean="0"/>
              <a:t>nt</a:t>
            </a:r>
            <a:r>
              <a:rPr lang="fr-FR" sz="2400" dirty="0" smtClean="0"/>
              <a:t> main </a:t>
            </a:r>
            <a:r>
              <a:rPr lang="fr-FR" sz="2400" dirty="0"/>
              <a:t>()</a:t>
            </a:r>
          </a:p>
          <a:p>
            <a:r>
              <a:rPr lang="fr-FR" sz="2400" dirty="0"/>
              <a:t>{</a:t>
            </a:r>
          </a:p>
          <a:p>
            <a:r>
              <a:rPr lang="fr-FR" sz="2400" dirty="0"/>
              <a:t>    char *b = &amp;a;</a:t>
            </a:r>
          </a:p>
          <a:p>
            <a:r>
              <a:rPr lang="fr-FR" sz="2400" dirty="0"/>
              <a:t>    *b = -(&amp;a == b);</a:t>
            </a:r>
          </a:p>
          <a:p>
            <a:r>
              <a:rPr lang="fr-FR" sz="2400" dirty="0"/>
              <a:t>    </a:t>
            </a:r>
            <a:r>
              <a:rPr lang="fr-FR" sz="2400" dirty="0" err="1"/>
              <a:t>printf</a:t>
            </a:r>
            <a:r>
              <a:rPr lang="fr-FR" sz="2400" dirty="0"/>
              <a:t> ("%d\n", a);</a:t>
            </a:r>
          </a:p>
          <a:p>
            <a:r>
              <a:rPr lang="fr-FR" sz="2400" dirty="0"/>
              <a:t>    return 0;</a:t>
            </a:r>
          </a:p>
          <a:p>
            <a:r>
              <a:rPr lang="fr-FR" sz="2400" dirty="0" smtClean="0"/>
              <a:t>}</a:t>
            </a:r>
            <a:endParaRPr lang="fr-F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17558" y="1182940"/>
            <a:ext cx="4269242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err="1"/>
              <a:t>int</a:t>
            </a:r>
            <a:r>
              <a:rPr lang="fr-FR" sz="2400" dirty="0"/>
              <a:t> </a:t>
            </a:r>
            <a:r>
              <a:rPr lang="fr-FR" sz="2400" dirty="0" err="1"/>
              <a:t>printf</a:t>
            </a:r>
            <a:r>
              <a:rPr lang="fr-FR" sz="2400" dirty="0"/>
              <a:t> (</a:t>
            </a:r>
            <a:r>
              <a:rPr lang="fr-FR" sz="2400" dirty="0" err="1"/>
              <a:t>const</a:t>
            </a:r>
            <a:r>
              <a:rPr lang="fr-FR" sz="2400" dirty="0"/>
              <a:t> char *, ...);</a:t>
            </a:r>
          </a:p>
          <a:p>
            <a:r>
              <a:rPr lang="fr-FR" sz="2400" dirty="0" err="1"/>
              <a:t>int</a:t>
            </a:r>
            <a:r>
              <a:rPr lang="fr-FR" sz="2400" dirty="0"/>
              <a:t> a, d, e;</a:t>
            </a:r>
          </a:p>
          <a:p>
            <a:r>
              <a:rPr lang="fr-FR" sz="2400" dirty="0" err="1"/>
              <a:t>int</a:t>
            </a:r>
            <a:r>
              <a:rPr lang="fr-FR" sz="2400" dirty="0"/>
              <a:t> **b;</a:t>
            </a:r>
          </a:p>
          <a:p>
            <a:r>
              <a:rPr lang="fr-FR" sz="2400" dirty="0" err="1"/>
              <a:t>int</a:t>
            </a:r>
            <a:r>
              <a:rPr lang="fr-FR" sz="2400" dirty="0"/>
              <a:t> *c = &amp;a;</a:t>
            </a:r>
          </a:p>
          <a:p>
            <a:r>
              <a:rPr lang="fr-FR" sz="2400" dirty="0" err="1" smtClean="0"/>
              <a:t>int</a:t>
            </a:r>
            <a:r>
              <a:rPr lang="fr-FR" sz="2400" dirty="0" smtClean="0"/>
              <a:t> main </a:t>
            </a:r>
            <a:r>
              <a:rPr lang="fr-FR" sz="2400" dirty="0"/>
              <a:t>()</a:t>
            </a:r>
          </a:p>
          <a:p>
            <a:r>
              <a:rPr lang="fr-FR" sz="2400" dirty="0"/>
              <a:t>{</a:t>
            </a:r>
          </a:p>
          <a:p>
            <a:r>
              <a:rPr lang="fr-FR" sz="2400" dirty="0"/>
              <a:t>    </a:t>
            </a:r>
            <a:r>
              <a:rPr lang="fr-FR" sz="2400" dirty="0" err="1"/>
              <a:t>int</a:t>
            </a:r>
            <a:r>
              <a:rPr lang="fr-FR" sz="2400" dirty="0"/>
              <a:t> ***f = &amp;b, ***g = &amp;b;</a:t>
            </a:r>
          </a:p>
          <a:p>
            <a:r>
              <a:rPr lang="fr-FR" sz="2400" dirty="0"/>
              <a:t>    e = 0 == 0 ? 4073709551612UL : 0;</a:t>
            </a:r>
          </a:p>
          <a:p>
            <a:r>
              <a:rPr lang="fr-FR" sz="2400" dirty="0"/>
              <a:t>    d = 0 == 0 ? e : 0;</a:t>
            </a:r>
          </a:p>
          <a:p>
            <a:r>
              <a:rPr lang="fr-FR" sz="2400" dirty="0"/>
              <a:t>    *c = d + (f != g);</a:t>
            </a:r>
          </a:p>
          <a:p>
            <a:r>
              <a:rPr lang="fr-FR" sz="2400" dirty="0"/>
              <a:t>    </a:t>
            </a:r>
            <a:r>
              <a:rPr lang="fr-FR" sz="2400" dirty="0" err="1"/>
              <a:t>printf</a:t>
            </a:r>
            <a:r>
              <a:rPr lang="fr-FR" sz="2400" dirty="0"/>
              <a:t> ("%d\n", a);</a:t>
            </a:r>
          </a:p>
          <a:p>
            <a:r>
              <a:rPr lang="fr-FR" sz="2400" dirty="0"/>
              <a:t>    return 0;</a:t>
            </a:r>
          </a:p>
          <a:p>
            <a:r>
              <a:rPr lang="fr-FR" sz="2400" dirty="0" smtClean="0"/>
              <a:t>}</a:t>
            </a:r>
            <a:endParaRPr lang="fr-FR" sz="2400" dirty="0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57200" y="39940"/>
            <a:ext cx="8229600" cy="1143000"/>
          </a:xfrm>
        </p:spPr>
        <p:txBody>
          <a:bodyPr/>
          <a:lstStyle/>
          <a:p>
            <a:r>
              <a:rPr lang="en-US" dirty="0" smtClean="0"/>
              <a:t>Wrong-code Bug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182940"/>
            <a:ext cx="2816193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err="1"/>
              <a:t>int</a:t>
            </a:r>
            <a:r>
              <a:rPr lang="fr-FR" sz="2400" dirty="0"/>
              <a:t> </a:t>
            </a:r>
            <a:r>
              <a:rPr lang="fr-FR" sz="2400" dirty="0" err="1"/>
              <a:t>printf</a:t>
            </a:r>
            <a:r>
              <a:rPr lang="fr-FR" sz="2400" dirty="0"/>
              <a:t> (</a:t>
            </a:r>
            <a:r>
              <a:rPr lang="fr-FR" sz="2400" dirty="0" err="1"/>
              <a:t>const</a:t>
            </a:r>
            <a:r>
              <a:rPr lang="fr-FR" sz="2400" dirty="0"/>
              <a:t> char *, ...);</a:t>
            </a:r>
          </a:p>
          <a:p>
            <a:r>
              <a:rPr lang="fr-FR" sz="2400" dirty="0"/>
              <a:t>char a;</a:t>
            </a:r>
          </a:p>
          <a:p>
            <a:r>
              <a:rPr lang="fr-FR" sz="2400" dirty="0" err="1"/>
              <a:t>i</a:t>
            </a:r>
            <a:r>
              <a:rPr lang="fr-FR" sz="2400" dirty="0" err="1" smtClean="0"/>
              <a:t>nt</a:t>
            </a:r>
            <a:r>
              <a:rPr lang="fr-FR" sz="2400" dirty="0" smtClean="0"/>
              <a:t> main </a:t>
            </a:r>
            <a:r>
              <a:rPr lang="fr-FR" sz="2400" dirty="0"/>
              <a:t>()</a:t>
            </a:r>
          </a:p>
          <a:p>
            <a:r>
              <a:rPr lang="fr-FR" sz="2400" dirty="0"/>
              <a:t>{</a:t>
            </a:r>
          </a:p>
          <a:p>
            <a:r>
              <a:rPr lang="fr-FR" sz="2400" dirty="0"/>
              <a:t>    char *b = &amp;a;</a:t>
            </a:r>
          </a:p>
          <a:p>
            <a:r>
              <a:rPr lang="fr-FR" sz="2400" dirty="0"/>
              <a:t>    *b = -(&amp;a == b);</a:t>
            </a:r>
          </a:p>
          <a:p>
            <a:r>
              <a:rPr lang="fr-FR" sz="2400" dirty="0"/>
              <a:t>    </a:t>
            </a:r>
            <a:r>
              <a:rPr lang="fr-FR" sz="2400" dirty="0" err="1"/>
              <a:t>printf</a:t>
            </a:r>
            <a:r>
              <a:rPr lang="fr-FR" sz="2400" dirty="0"/>
              <a:t> ("%d\n", a);</a:t>
            </a:r>
          </a:p>
          <a:p>
            <a:r>
              <a:rPr lang="fr-FR" sz="2400" dirty="0"/>
              <a:t>    return 0;</a:t>
            </a:r>
          </a:p>
          <a:p>
            <a:r>
              <a:rPr lang="fr-FR" sz="2400" dirty="0" smtClean="0"/>
              <a:t>}</a:t>
            </a:r>
            <a:endParaRPr lang="fr-F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17558" y="1182940"/>
            <a:ext cx="4269242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err="1"/>
              <a:t>int</a:t>
            </a:r>
            <a:r>
              <a:rPr lang="fr-FR" sz="2400" dirty="0"/>
              <a:t> </a:t>
            </a:r>
            <a:r>
              <a:rPr lang="fr-FR" sz="2400" dirty="0" err="1"/>
              <a:t>printf</a:t>
            </a:r>
            <a:r>
              <a:rPr lang="fr-FR" sz="2400" dirty="0"/>
              <a:t> (</a:t>
            </a:r>
            <a:r>
              <a:rPr lang="fr-FR" sz="2400" dirty="0" err="1"/>
              <a:t>const</a:t>
            </a:r>
            <a:r>
              <a:rPr lang="fr-FR" sz="2400" dirty="0"/>
              <a:t> char *, ...);</a:t>
            </a:r>
          </a:p>
          <a:p>
            <a:r>
              <a:rPr lang="fr-FR" sz="2400" dirty="0" err="1"/>
              <a:t>int</a:t>
            </a:r>
            <a:r>
              <a:rPr lang="fr-FR" sz="2400" dirty="0"/>
              <a:t> a, d, e;</a:t>
            </a:r>
          </a:p>
          <a:p>
            <a:r>
              <a:rPr lang="fr-FR" sz="2400" dirty="0" err="1"/>
              <a:t>int</a:t>
            </a:r>
            <a:r>
              <a:rPr lang="fr-FR" sz="2400" dirty="0"/>
              <a:t> **b;</a:t>
            </a:r>
          </a:p>
          <a:p>
            <a:r>
              <a:rPr lang="fr-FR" sz="2400" dirty="0" err="1"/>
              <a:t>int</a:t>
            </a:r>
            <a:r>
              <a:rPr lang="fr-FR" sz="2400" dirty="0"/>
              <a:t> *c = &amp;a;</a:t>
            </a:r>
          </a:p>
          <a:p>
            <a:r>
              <a:rPr lang="fr-FR" sz="2400" dirty="0" err="1" smtClean="0"/>
              <a:t>int</a:t>
            </a:r>
            <a:r>
              <a:rPr lang="fr-FR" sz="2400" dirty="0" smtClean="0"/>
              <a:t> main </a:t>
            </a:r>
            <a:r>
              <a:rPr lang="fr-FR" sz="2400" dirty="0"/>
              <a:t>()</a:t>
            </a:r>
          </a:p>
          <a:p>
            <a:r>
              <a:rPr lang="fr-FR" sz="2400" dirty="0"/>
              <a:t>{</a:t>
            </a:r>
          </a:p>
          <a:p>
            <a:r>
              <a:rPr lang="fr-FR" sz="2400" dirty="0"/>
              <a:t>    </a:t>
            </a:r>
            <a:r>
              <a:rPr lang="fr-FR" sz="2400" dirty="0" err="1"/>
              <a:t>int</a:t>
            </a:r>
            <a:r>
              <a:rPr lang="fr-FR" sz="2400" dirty="0"/>
              <a:t> ***f = &amp;b, ***g = &amp;b;</a:t>
            </a:r>
          </a:p>
          <a:p>
            <a:r>
              <a:rPr lang="fr-FR" sz="2400" dirty="0"/>
              <a:t>    e = 0 == 0 ? 4073709551612UL : 0;</a:t>
            </a:r>
          </a:p>
          <a:p>
            <a:r>
              <a:rPr lang="fr-FR" sz="2400" dirty="0"/>
              <a:t>    d = 0 == 0 ? e : 0;</a:t>
            </a:r>
          </a:p>
          <a:p>
            <a:r>
              <a:rPr lang="fr-FR" sz="2400" dirty="0"/>
              <a:t>    *c = d + (f != g);</a:t>
            </a:r>
          </a:p>
          <a:p>
            <a:r>
              <a:rPr lang="fr-FR" sz="2400" dirty="0"/>
              <a:t>    </a:t>
            </a:r>
            <a:r>
              <a:rPr lang="fr-FR" sz="2400" dirty="0" err="1"/>
              <a:t>printf</a:t>
            </a:r>
            <a:r>
              <a:rPr lang="fr-FR" sz="2400" dirty="0"/>
              <a:t> ("%d\n", a);</a:t>
            </a:r>
          </a:p>
          <a:p>
            <a:r>
              <a:rPr lang="fr-FR" sz="2400" dirty="0"/>
              <a:t>    return 0;</a:t>
            </a:r>
          </a:p>
          <a:p>
            <a:r>
              <a:rPr lang="fr-FR" sz="2400" dirty="0" smtClean="0"/>
              <a:t>}</a:t>
            </a:r>
            <a:endParaRPr lang="fr-FR" sz="2400" dirty="0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57200" y="39940"/>
            <a:ext cx="8229600" cy="1143000"/>
          </a:xfrm>
        </p:spPr>
        <p:txBody>
          <a:bodyPr/>
          <a:lstStyle/>
          <a:p>
            <a:r>
              <a:rPr lang="en-US" dirty="0" smtClean="0"/>
              <a:t>Wrong-code Bug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885219" y="2499377"/>
            <a:ext cx="2001706" cy="7317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0.50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46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4150"/>
            <a:ext cx="2816193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err="1"/>
              <a:t>int</a:t>
            </a:r>
            <a:r>
              <a:rPr lang="fr-FR" sz="2400" dirty="0"/>
              <a:t> </a:t>
            </a:r>
            <a:r>
              <a:rPr lang="fr-FR" sz="2400" dirty="0" err="1"/>
              <a:t>printf</a:t>
            </a:r>
            <a:r>
              <a:rPr lang="fr-FR" sz="2400" dirty="0"/>
              <a:t> (</a:t>
            </a:r>
            <a:r>
              <a:rPr lang="fr-FR" sz="2400" dirty="0" err="1"/>
              <a:t>const</a:t>
            </a:r>
            <a:r>
              <a:rPr lang="fr-FR" sz="2400" dirty="0"/>
              <a:t> char *, ...);</a:t>
            </a:r>
          </a:p>
          <a:p>
            <a:r>
              <a:rPr lang="fr-FR" sz="2400" dirty="0"/>
              <a:t>char a;</a:t>
            </a:r>
          </a:p>
          <a:p>
            <a:r>
              <a:rPr lang="fr-FR" sz="2400" dirty="0" err="1"/>
              <a:t>i</a:t>
            </a:r>
            <a:r>
              <a:rPr lang="fr-FR" sz="2400" dirty="0" err="1" smtClean="0"/>
              <a:t>nt</a:t>
            </a:r>
            <a:r>
              <a:rPr lang="fr-FR" sz="2400" dirty="0" smtClean="0"/>
              <a:t> main </a:t>
            </a:r>
            <a:r>
              <a:rPr lang="fr-FR" sz="2400" dirty="0"/>
              <a:t>()</a:t>
            </a:r>
          </a:p>
          <a:p>
            <a:r>
              <a:rPr lang="fr-FR" sz="2400" dirty="0"/>
              <a:t>{</a:t>
            </a:r>
          </a:p>
          <a:p>
            <a:r>
              <a:rPr lang="fr-FR" sz="2400" dirty="0"/>
              <a:t>    char *b = &amp;a;</a:t>
            </a:r>
          </a:p>
          <a:p>
            <a:r>
              <a:rPr lang="fr-FR" sz="2400" dirty="0"/>
              <a:t>    *b = -(&amp;a == b);</a:t>
            </a:r>
          </a:p>
          <a:p>
            <a:r>
              <a:rPr lang="fr-FR" sz="2400" dirty="0"/>
              <a:t>    </a:t>
            </a:r>
            <a:r>
              <a:rPr lang="fr-FR" sz="2400" dirty="0" err="1"/>
              <a:t>printf</a:t>
            </a:r>
            <a:r>
              <a:rPr lang="fr-FR" sz="2400" dirty="0"/>
              <a:t> ("%d\n", a);</a:t>
            </a:r>
          </a:p>
          <a:p>
            <a:r>
              <a:rPr lang="fr-FR" sz="2400" dirty="0"/>
              <a:t>    return 0;</a:t>
            </a:r>
          </a:p>
          <a:p>
            <a:r>
              <a:rPr lang="fr-FR" sz="2400" dirty="0" smtClean="0"/>
              <a:t>}</a:t>
            </a:r>
            <a:endParaRPr lang="fr-F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17558" y="244150"/>
            <a:ext cx="4269242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err="1"/>
              <a:t>int</a:t>
            </a:r>
            <a:r>
              <a:rPr lang="fr-FR" sz="2400" dirty="0"/>
              <a:t> </a:t>
            </a:r>
            <a:r>
              <a:rPr lang="fr-FR" sz="2400" dirty="0" err="1"/>
              <a:t>printf</a:t>
            </a:r>
            <a:r>
              <a:rPr lang="fr-FR" sz="2400" dirty="0"/>
              <a:t> (</a:t>
            </a:r>
            <a:r>
              <a:rPr lang="fr-FR" sz="2400" dirty="0" err="1"/>
              <a:t>const</a:t>
            </a:r>
            <a:r>
              <a:rPr lang="fr-FR" sz="2400" dirty="0"/>
              <a:t> char *, ...);</a:t>
            </a:r>
          </a:p>
          <a:p>
            <a:r>
              <a:rPr lang="fr-FR" sz="2400" dirty="0" err="1"/>
              <a:t>int</a:t>
            </a:r>
            <a:r>
              <a:rPr lang="fr-FR" sz="2400" dirty="0"/>
              <a:t> a, d, e;</a:t>
            </a:r>
          </a:p>
          <a:p>
            <a:r>
              <a:rPr lang="fr-FR" sz="2400" dirty="0" err="1"/>
              <a:t>int</a:t>
            </a:r>
            <a:r>
              <a:rPr lang="fr-FR" sz="2400" dirty="0"/>
              <a:t> **b;</a:t>
            </a:r>
          </a:p>
          <a:p>
            <a:r>
              <a:rPr lang="fr-FR" sz="2400" dirty="0" err="1"/>
              <a:t>int</a:t>
            </a:r>
            <a:r>
              <a:rPr lang="fr-FR" sz="2400" dirty="0"/>
              <a:t> *c = &amp;a;</a:t>
            </a:r>
          </a:p>
          <a:p>
            <a:r>
              <a:rPr lang="fr-FR" sz="2400" dirty="0" err="1" smtClean="0"/>
              <a:t>int</a:t>
            </a:r>
            <a:r>
              <a:rPr lang="fr-FR" sz="2400" dirty="0" smtClean="0"/>
              <a:t> main </a:t>
            </a:r>
            <a:r>
              <a:rPr lang="fr-FR" sz="2400" dirty="0"/>
              <a:t>()</a:t>
            </a:r>
          </a:p>
          <a:p>
            <a:r>
              <a:rPr lang="fr-FR" sz="2400" dirty="0"/>
              <a:t>{</a:t>
            </a:r>
          </a:p>
          <a:p>
            <a:r>
              <a:rPr lang="fr-FR" sz="2400" dirty="0"/>
              <a:t>    </a:t>
            </a:r>
            <a:r>
              <a:rPr lang="fr-FR" sz="2400" dirty="0" err="1"/>
              <a:t>int</a:t>
            </a:r>
            <a:r>
              <a:rPr lang="fr-FR" sz="2400" dirty="0"/>
              <a:t> ***f = &amp;b, ***g = &amp;b;</a:t>
            </a:r>
          </a:p>
          <a:p>
            <a:r>
              <a:rPr lang="fr-FR" sz="2400" dirty="0"/>
              <a:t>    e = 0 == 0 ? 4073709551612UL : 0;</a:t>
            </a:r>
          </a:p>
          <a:p>
            <a:r>
              <a:rPr lang="fr-FR" sz="2400" dirty="0"/>
              <a:t>    d = 0 == 0 ? e : 0;</a:t>
            </a:r>
          </a:p>
          <a:p>
            <a:r>
              <a:rPr lang="fr-FR" sz="2400" dirty="0"/>
              <a:t>    *c = d + (f != g);</a:t>
            </a:r>
          </a:p>
          <a:p>
            <a:r>
              <a:rPr lang="fr-FR" sz="2400" dirty="0"/>
              <a:t>    </a:t>
            </a:r>
            <a:r>
              <a:rPr lang="fr-FR" sz="2400" dirty="0" err="1"/>
              <a:t>printf</a:t>
            </a:r>
            <a:r>
              <a:rPr lang="fr-FR" sz="2400" dirty="0"/>
              <a:t> ("%d\n", a);</a:t>
            </a:r>
          </a:p>
          <a:p>
            <a:r>
              <a:rPr lang="fr-FR" sz="2400" dirty="0"/>
              <a:t>    return 0;</a:t>
            </a:r>
          </a:p>
          <a:p>
            <a:r>
              <a:rPr lang="fr-FR" sz="2400" dirty="0" smtClean="0"/>
              <a:t>}</a:t>
            </a:r>
            <a:endParaRPr lang="fr-FR" sz="2400" dirty="0"/>
          </a:p>
        </p:txBody>
      </p:sp>
      <p:sp>
        <p:nvSpPr>
          <p:cNvPr id="12" name="Oval 11"/>
          <p:cNvSpPr/>
          <p:nvPr/>
        </p:nvSpPr>
        <p:spPr>
          <a:xfrm>
            <a:off x="2885219" y="1947148"/>
            <a:ext cx="2001706" cy="731704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9.5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4417" y="5718626"/>
            <a:ext cx="5271822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Avg</a:t>
            </a:r>
            <a:r>
              <a:rPr lang="en-US" sz="3200" dirty="0" smtClean="0">
                <a:solidFill>
                  <a:srgbClr val="FF0000"/>
                </a:solidFill>
              </a:rPr>
              <a:t> Euclidean </a:t>
            </a:r>
            <a:r>
              <a:rPr lang="en-US" sz="3200" dirty="0" err="1" smtClean="0">
                <a:solidFill>
                  <a:srgbClr val="FF0000"/>
                </a:solidFill>
              </a:rPr>
              <a:t>Dist</a:t>
            </a:r>
            <a:r>
              <a:rPr lang="en-US" sz="3200" dirty="0">
                <a:solidFill>
                  <a:srgbClr val="FF0000"/>
                </a:solidFill>
              </a:rPr>
              <a:t>: </a:t>
            </a:r>
            <a:r>
              <a:rPr lang="en-US" sz="3200" dirty="0" smtClean="0">
                <a:solidFill>
                  <a:srgbClr val="FF0000"/>
                </a:solidFill>
              </a:rPr>
              <a:t>36.75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5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Experimental Setup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2,501</a:t>
            </a:r>
            <a:r>
              <a:rPr lang="en-US" sz="4400" dirty="0" smtClean="0"/>
              <a:t> test cases that trigger 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</a:t>
            </a:r>
            <a:r>
              <a:rPr lang="en-US" sz="4400" dirty="0" smtClean="0"/>
              <a:t> crash bugs in GCC 4.3.0</a:t>
            </a:r>
          </a:p>
          <a:p>
            <a:endParaRPr lang="en-US" sz="2400" dirty="0"/>
          </a:p>
          <a:p>
            <a:r>
              <a:rPr lang="en-US" sz="4400" dirty="0" smtClean="0">
                <a:solidFill>
                  <a:srgbClr val="FF0000"/>
                </a:solidFill>
              </a:rPr>
              <a:t>1,298</a:t>
            </a:r>
            <a:r>
              <a:rPr lang="en-US" sz="4400" dirty="0" smtClean="0"/>
              <a:t> test cases that trigger </a:t>
            </a:r>
            <a:r>
              <a:rPr lang="en-US" sz="4400" dirty="0" smtClean="0">
                <a:solidFill>
                  <a:srgbClr val="558ED5"/>
                </a:solidFill>
              </a:rPr>
              <a:t>35</a:t>
            </a:r>
            <a:r>
              <a:rPr lang="en-US" sz="4400" dirty="0" smtClean="0"/>
              <a:t> wrong-code bugs in GCC 4.3.0</a:t>
            </a:r>
          </a:p>
          <a:p>
            <a:endParaRPr lang="en-US" sz="2400" dirty="0"/>
          </a:p>
          <a:p>
            <a:r>
              <a:rPr lang="en-US" sz="4400" dirty="0">
                <a:solidFill>
                  <a:srgbClr val="FF0000"/>
                </a:solidFill>
              </a:rPr>
              <a:t>2,603</a:t>
            </a:r>
            <a:r>
              <a:rPr lang="en-US" sz="4400" dirty="0"/>
              <a:t> test cases </a:t>
            </a:r>
            <a:r>
              <a:rPr lang="en-US" sz="4400" dirty="0" smtClean="0"/>
              <a:t>that </a:t>
            </a:r>
            <a:r>
              <a:rPr lang="en-US" sz="4400" dirty="0"/>
              <a:t>trigger </a:t>
            </a:r>
            <a:r>
              <a:rPr lang="en-US" sz="4400" dirty="0">
                <a:solidFill>
                  <a:srgbClr val="558ED5"/>
                </a:solidFill>
              </a:rPr>
              <a:t>28</a:t>
            </a:r>
            <a:r>
              <a:rPr lang="en-US" sz="4400" dirty="0"/>
              <a:t> </a:t>
            </a:r>
            <a:r>
              <a:rPr lang="en-US" sz="4400" dirty="0" smtClean="0"/>
              <a:t>bugs </a:t>
            </a:r>
            <a:r>
              <a:rPr lang="en-US" sz="4400" dirty="0"/>
              <a:t>in </a:t>
            </a:r>
            <a:r>
              <a:rPr lang="en-US" sz="4400" dirty="0" err="1"/>
              <a:t>SpiderMonkey</a:t>
            </a:r>
            <a:r>
              <a:rPr lang="en-US" sz="4400" dirty="0"/>
              <a:t> </a:t>
            </a:r>
            <a:r>
              <a:rPr lang="en-US" sz="4400" dirty="0" smtClean="0"/>
              <a:t>1.6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64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34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2293" y="274639"/>
            <a:ext cx="8724677" cy="443260"/>
          </a:xfrm>
        </p:spPr>
        <p:txBody>
          <a:bodyPr>
            <a:noAutofit/>
          </a:bodyPr>
          <a:lstStyle/>
          <a:p>
            <a:r>
              <a:rPr lang="en-US" sz="3600" dirty="0" smtClean="0"/>
              <a:t>GCC 4.3.0 Wrong-code Bug Discovery Curves</a:t>
            </a:r>
            <a:endParaRPr lang="en-US" sz="3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453138"/>
              </p:ext>
            </p:extLst>
          </p:nvPr>
        </p:nvGraphicFramePr>
        <p:xfrm>
          <a:off x="262293" y="1201099"/>
          <a:ext cx="8424507" cy="5039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0181" y="1555049"/>
            <a:ext cx="2166986" cy="45560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Our Best Result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4130" y="1779801"/>
            <a:ext cx="1522074" cy="4617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Base line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7024" y="4322203"/>
            <a:ext cx="2988977" cy="4777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8000"/>
                </a:solidFill>
              </a:rPr>
              <a:t>Best Clustering Result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42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35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2293" y="274639"/>
            <a:ext cx="8724677" cy="443260"/>
          </a:xfrm>
        </p:spPr>
        <p:txBody>
          <a:bodyPr>
            <a:noAutofit/>
          </a:bodyPr>
          <a:lstStyle/>
          <a:p>
            <a:r>
              <a:rPr lang="en-US" sz="3600" dirty="0" smtClean="0"/>
              <a:t>GCC 4.3.0 Wrong-code Bug Discovery Curves</a:t>
            </a:r>
            <a:endParaRPr lang="en-US" sz="3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822411"/>
              </p:ext>
            </p:extLst>
          </p:nvPr>
        </p:nvGraphicFramePr>
        <p:xfrm>
          <a:off x="262293" y="1201099"/>
          <a:ext cx="8424507" cy="5039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0180" y="1555049"/>
            <a:ext cx="2236011" cy="45560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Our Best Result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4130" y="1779801"/>
            <a:ext cx="1522074" cy="4617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Base line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7024" y="4322203"/>
            <a:ext cx="2988977" cy="4777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8000"/>
                </a:solidFill>
              </a:rPr>
              <a:t>Best Clustering Result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952536" y="3989858"/>
            <a:ext cx="744488" cy="1504825"/>
          </a:xfrm>
          <a:prstGeom prst="ellipse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9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46431"/>
              </p:ext>
            </p:extLst>
          </p:nvPr>
        </p:nvGraphicFramePr>
        <p:xfrm>
          <a:off x="552195" y="1767134"/>
          <a:ext cx="8024168" cy="3905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1512"/>
                <a:gridCol w="1670389"/>
                <a:gridCol w="1974097"/>
                <a:gridCol w="1798170"/>
              </a:tblGrid>
              <a:tr h="885759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Baseline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Best Clustering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Our Best</a:t>
                      </a:r>
                      <a:endParaRPr lang="en-US" sz="3200" dirty="0"/>
                    </a:p>
                  </a:txBody>
                  <a:tcPr/>
                </a:tc>
              </a:tr>
              <a:tr h="88575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SpiderMonkey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8575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GCC Crash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8575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GCC Wrong-code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2195" y="372571"/>
            <a:ext cx="8134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number of bugs to be seen by looking at the 15 most ranked test cases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988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for Fuzzing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41756" y="3023464"/>
            <a:ext cx="1187219" cy="74551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f</a:t>
            </a:r>
            <a:r>
              <a:rPr lang="en-US" sz="2400" dirty="0" err="1" smtClean="0">
                <a:solidFill>
                  <a:schemeClr val="tx1"/>
                </a:solidFill>
              </a:rPr>
              <a:t>uzzer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05072" y="1753873"/>
            <a:ext cx="1532887" cy="74551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ompiler under test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05072" y="4308471"/>
            <a:ext cx="1532887" cy="74551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oracle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628975" y="2402205"/>
            <a:ext cx="276097" cy="706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28975" y="3672332"/>
            <a:ext cx="276097" cy="745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1365" y="3040885"/>
            <a:ext cx="86970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est </a:t>
            </a:r>
          </a:p>
          <a:p>
            <a:r>
              <a:rPr lang="en-US" sz="2400" dirty="0" smtClean="0"/>
              <a:t>cases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3837754" y="3023464"/>
            <a:ext cx="1284399" cy="74551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reducer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15762" y="3024002"/>
            <a:ext cx="1187219" cy="74551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tamer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455723" y="3010734"/>
            <a:ext cx="1187219" cy="74551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fuzzer</a:t>
            </a:r>
            <a:r>
              <a:rPr lang="en-US" sz="2400" dirty="0" smtClean="0">
                <a:solidFill>
                  <a:schemeClr val="tx1"/>
                </a:solidFill>
              </a:rPr>
              <a:t> user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>
          <a:xfrm>
            <a:off x="2671516" y="2499383"/>
            <a:ext cx="0" cy="1809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71516" y="3261237"/>
            <a:ext cx="11662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output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671516" y="5439467"/>
            <a:ext cx="181506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1" idx="2"/>
          </p:cNvCxnSpPr>
          <p:nvPr/>
        </p:nvCxnSpPr>
        <p:spPr>
          <a:xfrm flipV="1">
            <a:off x="4479954" y="3768974"/>
            <a:ext cx="0" cy="16704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616296" y="5466384"/>
            <a:ext cx="196415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  <a:r>
              <a:rPr lang="en-US" sz="2400" dirty="0" smtClean="0"/>
              <a:t>ug-inducing test cases</a:t>
            </a:r>
            <a:endParaRPr lang="en-US" sz="2400" dirty="0"/>
          </a:p>
        </p:txBody>
      </p: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5122153" y="3396219"/>
            <a:ext cx="593609" cy="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3"/>
            <a:endCxn id="13" idx="1"/>
          </p:cNvCxnSpPr>
          <p:nvPr/>
        </p:nvCxnSpPr>
        <p:spPr>
          <a:xfrm flipV="1">
            <a:off x="6902981" y="3383489"/>
            <a:ext cx="552742" cy="13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17558" y="3709957"/>
            <a:ext cx="1974643" cy="1200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small</a:t>
            </a:r>
          </a:p>
          <a:p>
            <a:pPr algn="ctr"/>
            <a:r>
              <a:rPr lang="en-US" sz="2400" dirty="0" smtClean="0"/>
              <a:t>bug-inducing test cases</a:t>
            </a:r>
            <a:endParaRPr lang="en-US" sz="2400" dirty="0"/>
          </a:p>
        </p:txBody>
      </p:sp>
      <p:cxnSp>
        <p:nvCxnSpPr>
          <p:cNvPr id="22" name="Straight Connector 21"/>
          <p:cNvCxnSpPr>
            <a:stCxn id="7" idx="2"/>
          </p:cNvCxnSpPr>
          <p:nvPr/>
        </p:nvCxnSpPr>
        <p:spPr>
          <a:xfrm>
            <a:off x="2671516" y="5053981"/>
            <a:ext cx="0" cy="3854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63295" y="1424096"/>
            <a:ext cx="187138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anked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small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bug-inducing test cases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>
            <a:stCxn id="6" idx="3"/>
          </p:cNvCxnSpPr>
          <p:nvPr/>
        </p:nvCxnSpPr>
        <p:spPr>
          <a:xfrm>
            <a:off x="3437959" y="2126628"/>
            <a:ext cx="2815647" cy="132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253606" y="2126628"/>
            <a:ext cx="0" cy="9142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55368" y="1632065"/>
            <a:ext cx="2049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code coverage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66" y="4029799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Thank You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38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3395" y="1365510"/>
            <a:ext cx="8298626" cy="2099739"/>
          </a:xfrm>
          <a:ln w="57150" cmpd="sng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600" dirty="0" smtClean="0"/>
              <a:t>FPF is a good way to rank dissimilar items</a:t>
            </a:r>
          </a:p>
          <a:p>
            <a:r>
              <a:rPr lang="en-US" sz="3600" dirty="0" smtClean="0"/>
              <a:t>Provides an effective solution to the </a:t>
            </a:r>
            <a:r>
              <a:rPr lang="en-US" sz="3600" dirty="0" err="1" smtClean="0"/>
              <a:t>fuzzer</a:t>
            </a:r>
            <a:r>
              <a:rPr lang="en-US" sz="3600" dirty="0" smtClean="0"/>
              <a:t> taming problem</a:t>
            </a:r>
          </a:p>
        </p:txBody>
      </p:sp>
    </p:spTree>
    <p:extLst>
      <p:ext uri="{BB962C8B-B14F-4D97-AF65-F5344CB8AC3E}">
        <p14:creationId xmlns:p14="http://schemas.microsoft.com/office/powerpoint/2010/main" val="1680966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3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747909" y="359690"/>
            <a:ext cx="7759426" cy="4543508"/>
            <a:chOff x="441756" y="1753873"/>
            <a:chExt cx="7759426" cy="4543508"/>
          </a:xfrm>
        </p:grpSpPr>
        <p:sp>
          <p:nvSpPr>
            <p:cNvPr id="5" name="Rounded Rectangle 4"/>
            <p:cNvSpPr/>
            <p:nvPr/>
          </p:nvSpPr>
          <p:spPr>
            <a:xfrm>
              <a:off x="441756" y="3023464"/>
              <a:ext cx="1187219" cy="74551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</a:rPr>
                <a:t>f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uzzer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05072" y="1753873"/>
              <a:ext cx="1532887" cy="74551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</a:t>
              </a:r>
              <a:r>
                <a:rPr lang="en-US" sz="2400" dirty="0" smtClean="0">
                  <a:solidFill>
                    <a:schemeClr val="tx1"/>
                  </a:solidFill>
                </a:rPr>
                <a:t>ompiler under test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905072" y="4308471"/>
              <a:ext cx="1532887" cy="74551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oracle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1628975" y="2402205"/>
              <a:ext cx="276097" cy="7066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628975" y="3672332"/>
              <a:ext cx="276097" cy="74551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601365" y="3040885"/>
              <a:ext cx="86970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est </a:t>
              </a:r>
            </a:p>
            <a:p>
              <a:r>
                <a:rPr lang="en-US" sz="2400" dirty="0" smtClean="0"/>
                <a:t>cases</a:t>
              </a:r>
              <a:endParaRPr lang="en-US" sz="24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37754" y="3023464"/>
              <a:ext cx="1284399" cy="74551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reducer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013963" y="3010734"/>
              <a:ext cx="1187219" cy="74551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chemeClr val="tx1"/>
                  </a:solidFill>
                </a:rPr>
                <a:t>fuzzer</a:t>
              </a:r>
              <a:r>
                <a:rPr lang="en-US" sz="2400" dirty="0" smtClean="0">
                  <a:solidFill>
                    <a:schemeClr val="tx1"/>
                  </a:solidFill>
                </a:rPr>
                <a:t> user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>
              <a:stCxn id="6" idx="2"/>
              <a:endCxn id="7" idx="0"/>
            </p:cNvCxnSpPr>
            <p:nvPr/>
          </p:nvCxnSpPr>
          <p:spPr>
            <a:xfrm>
              <a:off x="2671516" y="2499383"/>
              <a:ext cx="0" cy="18090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671516" y="3261237"/>
              <a:ext cx="116623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output</a:t>
              </a:r>
              <a:endParaRPr lang="en-US" sz="24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671516" y="5439467"/>
              <a:ext cx="1815067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11" idx="2"/>
            </p:cNvCxnSpPr>
            <p:nvPr/>
          </p:nvCxnSpPr>
          <p:spPr>
            <a:xfrm flipV="1">
              <a:off x="4479954" y="3768974"/>
              <a:ext cx="0" cy="167049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671516" y="5466384"/>
              <a:ext cx="1964153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  <a:r>
                <a:rPr lang="en-US" sz="2400" dirty="0" smtClean="0"/>
                <a:t>ug-inducing test cases</a:t>
              </a:r>
              <a:endParaRPr lang="en-US" sz="2400" dirty="0"/>
            </a:p>
          </p:txBody>
        </p:sp>
        <p:cxnSp>
          <p:nvCxnSpPr>
            <p:cNvPr id="19" name="Straight Arrow Connector 18"/>
            <p:cNvCxnSpPr>
              <a:stCxn id="11" idx="3"/>
              <a:endCxn id="13" idx="1"/>
            </p:cNvCxnSpPr>
            <p:nvPr/>
          </p:nvCxnSpPr>
          <p:spPr>
            <a:xfrm flipV="1">
              <a:off x="5122153" y="3383489"/>
              <a:ext cx="1891810" cy="1273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315969" y="3419173"/>
              <a:ext cx="1974643" cy="1200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dirty="0" smtClean="0"/>
                <a:t>educed</a:t>
              </a:r>
            </a:p>
            <a:p>
              <a:r>
                <a:rPr lang="en-US" sz="2400" dirty="0" smtClean="0"/>
                <a:t>bug-inducing test cases</a:t>
              </a:r>
              <a:endParaRPr lang="en-US" sz="2400" dirty="0"/>
            </a:p>
          </p:txBody>
        </p:sp>
        <p:cxnSp>
          <p:nvCxnSpPr>
            <p:cNvPr id="22" name="Straight Connector 21"/>
            <p:cNvCxnSpPr>
              <a:stCxn id="7" idx="2"/>
            </p:cNvCxnSpPr>
            <p:nvPr/>
          </p:nvCxnSpPr>
          <p:spPr>
            <a:xfrm>
              <a:off x="2671516" y="5053981"/>
              <a:ext cx="0" cy="3854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 descr="bugzilla_sing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028" y="4800274"/>
            <a:ext cx="1708633" cy="1556076"/>
          </a:xfrm>
          <a:prstGeom prst="rect">
            <a:avLst/>
          </a:prstGeom>
        </p:spPr>
      </p:pic>
      <p:sp>
        <p:nvSpPr>
          <p:cNvPr id="23" name="Oval Callout 22"/>
          <p:cNvSpPr/>
          <p:nvPr/>
        </p:nvSpPr>
        <p:spPr>
          <a:xfrm>
            <a:off x="3658838" y="4914842"/>
            <a:ext cx="4569412" cy="1441507"/>
          </a:xfrm>
          <a:prstGeom prst="wedgeEllipseCallout">
            <a:avLst>
              <a:gd name="adj1" fmla="val -62525"/>
              <a:gd name="adj2" fmla="val -29303"/>
            </a:avLst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All your bugs belong to me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3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2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6995"/>
            <a:ext cx="8229600" cy="1143000"/>
          </a:xfrm>
        </p:spPr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5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32952440"/>
              </p:ext>
            </p:extLst>
          </p:nvPr>
        </p:nvGraphicFramePr>
        <p:xfrm>
          <a:off x="395538" y="375374"/>
          <a:ext cx="8291262" cy="5980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6925" y="1827990"/>
            <a:ext cx="552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774779" y="1504825"/>
            <a:ext cx="676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130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292416"/>
              </p:ext>
            </p:extLst>
          </p:nvPr>
        </p:nvGraphicFramePr>
        <p:xfrm>
          <a:off x="427951" y="883567"/>
          <a:ext cx="7937797" cy="492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48230" y="1111355"/>
            <a:ext cx="3685523" cy="455589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FPF(Lev(Test)+Lev(Output))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98887" y="2786968"/>
            <a:ext cx="1522082" cy="4616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Base line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8086" y="5618933"/>
            <a:ext cx="766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Only need to examine 15 test cases to find all distinct bugs using our best metric: FPF(Lev(test)+Lev(output))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43260"/>
          </a:xfrm>
        </p:spPr>
        <p:txBody>
          <a:bodyPr>
            <a:noAutofit/>
          </a:bodyPr>
          <a:lstStyle/>
          <a:p>
            <a:r>
              <a:rPr lang="en-US" sz="3600" dirty="0" smtClean="0"/>
              <a:t>GCC 4.3.0 Crash Bug Discovery Curves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019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750899"/>
              </p:ext>
            </p:extLst>
          </p:nvPr>
        </p:nvGraphicFramePr>
        <p:xfrm>
          <a:off x="400340" y="998294"/>
          <a:ext cx="8020629" cy="4804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48230" y="1566944"/>
            <a:ext cx="3685523" cy="455589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FPF(Lev(Test)+Lev(Output))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9691" y="2802679"/>
            <a:ext cx="2988962" cy="477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8000"/>
                </a:solidFill>
              </a:rPr>
              <a:t>Best Clustering Result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8887" y="3856080"/>
            <a:ext cx="1522082" cy="4616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Base line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5100" y="5663413"/>
            <a:ext cx="766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By looking at the first 15 test cases, the user is able to find 13 distinct bugs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4326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SpiderMonkey</a:t>
            </a:r>
            <a:r>
              <a:rPr lang="en-US" sz="3600" dirty="0" smtClean="0"/>
              <a:t> 1.6 Bug Discovery Curves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87428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44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25100" y="5525353"/>
            <a:ext cx="7661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By looking at the first 15 test cases, the user is able to find 12 distinct bugs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38049" y="274639"/>
            <a:ext cx="8848921" cy="443260"/>
          </a:xfrm>
        </p:spPr>
        <p:txBody>
          <a:bodyPr>
            <a:noAutofit/>
          </a:bodyPr>
          <a:lstStyle/>
          <a:p>
            <a:r>
              <a:rPr lang="en-US" sz="3600" dirty="0" smtClean="0"/>
              <a:t>GCC 4.3.0 Wrong-code Bug Discovery Curves</a:t>
            </a:r>
            <a:endParaRPr lang="en-US" sz="3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237757"/>
              </p:ext>
            </p:extLst>
          </p:nvPr>
        </p:nvGraphicFramePr>
        <p:xfrm>
          <a:off x="441756" y="869761"/>
          <a:ext cx="8089653" cy="4762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97266" y="2576918"/>
            <a:ext cx="2926636" cy="46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8000"/>
                </a:solidFill>
              </a:rPr>
              <a:t>Best Clustering Result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60716" y="1395716"/>
            <a:ext cx="1937102" cy="455608"/>
          </a:xfrm>
          <a:prstGeom prst="rect">
            <a:avLst/>
          </a:prstGeom>
          <a:solidFill>
            <a:schemeClr val="bg1"/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FPF(</a:t>
            </a:r>
            <a:r>
              <a:rPr lang="en-US" sz="2400" dirty="0" err="1" smtClean="0">
                <a:solidFill>
                  <a:srgbClr val="FF0000"/>
                </a:solidFill>
              </a:rPr>
              <a:t>linecov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4726" y="3563229"/>
            <a:ext cx="1522074" cy="4617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Base line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783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29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Runtimes for FPF vs. Clustering</a:t>
            </a:r>
            <a:endParaRPr lang="en-US" sz="4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628757"/>
              </p:ext>
            </p:extLst>
          </p:nvPr>
        </p:nvGraphicFramePr>
        <p:xfrm>
          <a:off x="553835" y="1113906"/>
          <a:ext cx="8229600" cy="5138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357"/>
                <a:gridCol w="2001136"/>
                <a:gridCol w="2268107"/>
              </a:tblGrid>
              <a:tr h="566035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Program / feature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FPF (sec)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Clustering (sec)</a:t>
                      </a:r>
                      <a:endParaRPr lang="en-US" sz="2400" dirty="0"/>
                    </a:p>
                  </a:txBody>
                  <a:tcPr/>
                </a:tc>
              </a:tr>
              <a:tr h="3890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Crash Bugs / output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0.71</a:t>
                      </a:r>
                      <a:endParaRPr lang="en-US" sz="2400" dirty="0"/>
                    </a:p>
                  </a:txBody>
                  <a:tcPr/>
                </a:tc>
              </a:tr>
              <a:tr h="3890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Crash Bugs / </a:t>
                      </a:r>
                      <a:r>
                        <a:rPr lang="en-US" sz="2400" dirty="0" err="1" smtClean="0"/>
                        <a:t>Valgrind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0.75</a:t>
                      </a:r>
                      <a:endParaRPr lang="en-US" sz="2400" dirty="0"/>
                    </a:p>
                  </a:txBody>
                  <a:tcPr/>
                </a:tc>
              </a:tr>
              <a:tr h="3890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Crash Bugs / C-Feature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1.95</a:t>
                      </a:r>
                      <a:endParaRPr lang="en-US" sz="2400" dirty="0"/>
                    </a:p>
                  </a:txBody>
                  <a:tcPr/>
                </a:tc>
              </a:tr>
              <a:tr h="3890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Crash</a:t>
                      </a:r>
                      <a:r>
                        <a:rPr lang="en-US" sz="2400" baseline="0" dirty="0" smtClean="0"/>
                        <a:t> Bugs / test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15.12</a:t>
                      </a:r>
                      <a:endParaRPr lang="en-US" sz="2400" dirty="0"/>
                    </a:p>
                  </a:txBody>
                  <a:tcPr/>
                </a:tc>
              </a:tr>
              <a:tr h="3890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Crash</a:t>
                      </a:r>
                      <a:r>
                        <a:rPr lang="en-US" sz="2400" baseline="0" dirty="0" smtClean="0"/>
                        <a:t> Bugs / </a:t>
                      </a:r>
                      <a:r>
                        <a:rPr lang="en-US" sz="2400" baseline="0" dirty="0" err="1" smtClean="0"/>
                        <a:t>funccov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162.22</a:t>
                      </a:r>
                      <a:endParaRPr lang="en-US" sz="2400" dirty="0"/>
                    </a:p>
                  </a:txBody>
                  <a:tcPr/>
                </a:tc>
              </a:tr>
              <a:tr h="3890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Crash Bugs</a:t>
                      </a:r>
                      <a:r>
                        <a:rPr lang="en-US" sz="2400" baseline="0" dirty="0" smtClean="0"/>
                        <a:t> / </a:t>
                      </a:r>
                      <a:r>
                        <a:rPr lang="en-US" sz="2400" baseline="0" dirty="0" err="1" smtClean="0"/>
                        <a:t>linecov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18.70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2021.08</a:t>
                      </a:r>
                      <a:endParaRPr lang="en-US" sz="2400" dirty="0"/>
                    </a:p>
                  </a:txBody>
                  <a:tcPr/>
                </a:tc>
              </a:tr>
              <a:tr h="3890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Wrong-code Bugs / C-Feature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0.49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4.26</a:t>
                      </a:r>
                      <a:endParaRPr lang="en-US" sz="2400" dirty="0"/>
                    </a:p>
                  </a:txBody>
                  <a:tcPr/>
                </a:tc>
              </a:tr>
              <a:tr h="3890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Wrong-code Bugs / test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0.72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67.72</a:t>
                      </a:r>
                      <a:endParaRPr lang="en-US" sz="2400" dirty="0"/>
                    </a:p>
                  </a:txBody>
                  <a:tcPr/>
                </a:tc>
              </a:tr>
              <a:tr h="3890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Wrong-code Bugs / </a:t>
                      </a:r>
                      <a:r>
                        <a:rPr lang="en-US" sz="2400" dirty="0" err="1" smtClean="0"/>
                        <a:t>funccov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4.12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1046.07</a:t>
                      </a:r>
                      <a:endParaRPr lang="en-US" sz="2400" dirty="0"/>
                    </a:p>
                  </a:txBody>
                  <a:tcPr/>
                </a:tc>
              </a:tr>
              <a:tr h="3890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Wrong-code Bugs / </a:t>
                      </a:r>
                      <a:r>
                        <a:rPr lang="en-US" sz="2400" dirty="0" err="1" smtClean="0"/>
                        <a:t>linecov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60.60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7127.42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36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Classifying software failures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- Francis et al. 2004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- </a:t>
            </a:r>
            <a:r>
              <a:rPr lang="en-US" sz="2800" dirty="0" err="1" smtClean="0"/>
              <a:t>Podgurski</a:t>
            </a:r>
            <a:r>
              <a:rPr lang="en-US" sz="2800" dirty="0" smtClean="0"/>
              <a:t> et al. 2003, </a:t>
            </a:r>
          </a:p>
          <a:p>
            <a:endParaRPr lang="en-US" sz="1800" dirty="0"/>
          </a:p>
          <a:p>
            <a:r>
              <a:rPr lang="en-US" dirty="0" smtClean="0"/>
              <a:t>Fault Localization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- Jones et al. 2005, Tarantula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- Jones et al. 2007, Debugging in Parallel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- </a:t>
            </a:r>
            <a:r>
              <a:rPr lang="en-US" sz="2800" dirty="0" err="1" smtClean="0"/>
              <a:t>Liblits</a:t>
            </a:r>
            <a:r>
              <a:rPr lang="en-US" sz="2800" dirty="0" smtClean="0"/>
              <a:t> et al. 2003, 2005, Bug Isolation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- Liu and Han 2006, Failure Proximity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5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9170" y="635064"/>
            <a:ext cx="7081898" cy="36585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r>
              <a:rPr lang="en-US" sz="3600" b="1" i="1" dirty="0" smtClean="0">
                <a:solidFill>
                  <a:srgbClr val="FF0000"/>
                </a:solidFill>
              </a:rPr>
              <a:t>Future work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</a:rPr>
              <a:t>Bug-hunting via random testing is a slow </a:t>
            </a:r>
            <a:r>
              <a:rPr lang="en-US" sz="3600" dirty="0" smtClean="0">
                <a:solidFill>
                  <a:srgbClr val="FF0000"/>
                </a:solidFill>
              </a:rPr>
              <a:t>process: each reported </a:t>
            </a:r>
            <a:r>
              <a:rPr lang="en-US" sz="3600" dirty="0">
                <a:solidFill>
                  <a:srgbClr val="FF0000"/>
                </a:solidFill>
              </a:rPr>
              <a:t>bug must be fixed </a:t>
            </a:r>
            <a:r>
              <a:rPr lang="en-US" sz="3600" dirty="0" smtClean="0">
                <a:solidFill>
                  <a:srgbClr val="FF0000"/>
                </a:solidFill>
              </a:rPr>
              <a:t>before continuing </a:t>
            </a:r>
            <a:r>
              <a:rPr lang="en-US" sz="3600" dirty="0">
                <a:solidFill>
                  <a:srgbClr val="FF0000"/>
                </a:solidFill>
              </a:rPr>
              <a:t>testing, </a:t>
            </a:r>
            <a:r>
              <a:rPr lang="en-US" sz="3600" dirty="0" smtClean="0">
                <a:solidFill>
                  <a:srgbClr val="FF0000"/>
                </a:solidFill>
              </a:rPr>
              <a:t>otherwise </a:t>
            </a:r>
            <a:r>
              <a:rPr lang="en-US" sz="3600" dirty="0">
                <a:solidFill>
                  <a:srgbClr val="FF0000"/>
                </a:solidFill>
              </a:rPr>
              <a:t>with high probability the tool keeps on rediscovering the </a:t>
            </a:r>
            <a:r>
              <a:rPr lang="en-US" sz="3600" dirty="0" smtClean="0">
                <a:solidFill>
                  <a:srgbClr val="FF0000"/>
                </a:solidFill>
              </a:rPr>
              <a:t>same bug.” [1]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9170" y="4293584"/>
            <a:ext cx="7637630" cy="18223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[1]</a:t>
            </a:r>
            <a:r>
              <a:rPr lang="en-US" sz="2800" i="1" dirty="0" smtClean="0">
                <a:solidFill>
                  <a:schemeClr val="tx1"/>
                </a:solidFill>
              </a:rPr>
              <a:t> Compiler </a:t>
            </a:r>
            <a:r>
              <a:rPr lang="en-US" sz="2800" i="1" dirty="0">
                <a:solidFill>
                  <a:schemeClr val="tx1"/>
                </a:solidFill>
              </a:rPr>
              <a:t>Testing via a Theory of Sound </a:t>
            </a:r>
            <a:r>
              <a:rPr lang="en-US" sz="2800" i="1" dirty="0" err="1">
                <a:solidFill>
                  <a:schemeClr val="tx1"/>
                </a:solidFill>
              </a:rPr>
              <a:t>Optimisations</a:t>
            </a:r>
            <a:r>
              <a:rPr lang="en-US" sz="2800" i="1" dirty="0">
                <a:solidFill>
                  <a:schemeClr val="tx1"/>
                </a:solidFill>
              </a:rPr>
              <a:t> in the C11/C++11 Memory </a:t>
            </a:r>
            <a:r>
              <a:rPr lang="en-US" sz="2800" i="1" dirty="0" smtClean="0">
                <a:solidFill>
                  <a:schemeClr val="tx1"/>
                </a:solidFill>
              </a:rPr>
              <a:t>Model, </a:t>
            </a:r>
            <a:r>
              <a:rPr lang="en-US" sz="2800" dirty="0">
                <a:solidFill>
                  <a:schemeClr val="tx1"/>
                </a:solidFill>
              </a:rPr>
              <a:t>Robin </a:t>
            </a:r>
            <a:r>
              <a:rPr lang="en-US" sz="2800" dirty="0" err="1" smtClean="0">
                <a:solidFill>
                  <a:schemeClr val="tx1"/>
                </a:solidFill>
              </a:rPr>
              <a:t>Morisset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Pankaj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Pawan</a:t>
            </a:r>
            <a:r>
              <a:rPr lang="en-US" sz="2800" dirty="0">
                <a:solidFill>
                  <a:schemeClr val="tx1"/>
                </a:solidFill>
              </a:rPr>
              <a:t>, Francesco </a:t>
            </a:r>
            <a:r>
              <a:rPr lang="en-US" sz="2800" dirty="0">
                <a:solidFill>
                  <a:schemeClr val="tx1"/>
                </a:solidFill>
                <a:effectLst/>
              </a:rPr>
              <a:t>Zappa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Nardelli</a:t>
            </a:r>
            <a:r>
              <a:rPr lang="en-US" sz="2800" dirty="0" smtClean="0">
                <a:solidFill>
                  <a:schemeClr val="tx1"/>
                </a:solidFill>
              </a:rPr>
              <a:t>, PLDI 2013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0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2976" y="318120"/>
            <a:ext cx="2912826" cy="267765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s-IS" sz="2400" dirty="0"/>
              <a:t>char a;</a:t>
            </a:r>
          </a:p>
          <a:p>
            <a:r>
              <a:rPr lang="is-IS" sz="2400" dirty="0"/>
              <a:t>int b[];</a:t>
            </a:r>
          </a:p>
          <a:p>
            <a:r>
              <a:rPr lang="en-US" sz="2400" dirty="0" smtClean="0"/>
              <a:t>v</a:t>
            </a:r>
            <a:r>
              <a:rPr lang="is-IS" sz="2400" dirty="0" smtClean="0"/>
              <a:t>oid fn1 </a:t>
            </a:r>
            <a:r>
              <a:rPr lang="is-IS" sz="2400" dirty="0"/>
              <a:t>(</a:t>
            </a:r>
            <a:r>
              <a:rPr lang="is-IS" sz="2400" dirty="0" smtClean="0"/>
              <a:t>) {</a:t>
            </a:r>
            <a:endParaRPr lang="is-IS" sz="2400" dirty="0"/>
          </a:p>
          <a:p>
            <a:r>
              <a:rPr lang="is-IS" sz="2400" dirty="0"/>
              <a:t>    a = 0;</a:t>
            </a:r>
          </a:p>
          <a:p>
            <a:r>
              <a:rPr lang="is-IS" sz="2400" dirty="0"/>
              <a:t>    for (; a &lt; 7; a += 1)</a:t>
            </a:r>
          </a:p>
          <a:p>
            <a:r>
              <a:rPr lang="is-IS" sz="2400" dirty="0"/>
              <a:t>        b[7 + a] = 0;</a:t>
            </a:r>
          </a:p>
          <a:p>
            <a:r>
              <a:rPr lang="is-IS" sz="2400" dirty="0" smtClean="0"/>
              <a:t>}</a:t>
            </a:r>
            <a:endParaRPr lang="is-I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62976" y="3231157"/>
            <a:ext cx="2912826" cy="2677656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s-IS" sz="2400" dirty="0"/>
              <a:t>int a[][7];</a:t>
            </a:r>
          </a:p>
          <a:p>
            <a:r>
              <a:rPr lang="is-IS" sz="2400" dirty="0"/>
              <a:t>char b;</a:t>
            </a:r>
          </a:p>
          <a:p>
            <a:r>
              <a:rPr lang="en-US" sz="2400" dirty="0" smtClean="0"/>
              <a:t>v</a:t>
            </a:r>
            <a:r>
              <a:rPr lang="is-IS" sz="2400" dirty="0" smtClean="0"/>
              <a:t>oid fn1 </a:t>
            </a:r>
            <a:r>
              <a:rPr lang="is-IS" sz="2400" dirty="0"/>
              <a:t>(</a:t>
            </a:r>
            <a:r>
              <a:rPr lang="is-IS" sz="2400" dirty="0" smtClean="0"/>
              <a:t>) {</a:t>
            </a:r>
            <a:endParaRPr lang="is-IS" sz="2400" dirty="0"/>
          </a:p>
          <a:p>
            <a:r>
              <a:rPr lang="is-IS" sz="2400" dirty="0"/>
              <a:t>    b = 0;</a:t>
            </a:r>
          </a:p>
          <a:p>
            <a:r>
              <a:rPr lang="is-IS" sz="2400" dirty="0"/>
              <a:t>    for (; b &lt; 7; b += 1)</a:t>
            </a:r>
          </a:p>
          <a:p>
            <a:r>
              <a:rPr lang="is-IS" sz="2400" dirty="0"/>
              <a:t>        a[1][b] = 0;</a:t>
            </a:r>
          </a:p>
          <a:p>
            <a:r>
              <a:rPr lang="is-IS" sz="24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0243" y="6074221"/>
            <a:ext cx="371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/>
                <a:cs typeface="Arial Black"/>
              </a:rPr>
              <a:t>GCC 4.3.0 crashes at –O3</a:t>
            </a:r>
            <a:endParaRPr lang="en-US" sz="2000" dirty="0">
              <a:latin typeface="Arial Black"/>
              <a:cs typeface="Arial Black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8835" y="4976792"/>
            <a:ext cx="3768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/>
                <a:cs typeface="Arial Black"/>
              </a:rPr>
              <a:t>GCC 4.3.0 crashes at –O3</a:t>
            </a:r>
            <a:endParaRPr lang="en-US" sz="2000" dirty="0">
              <a:latin typeface="Arial Black"/>
              <a:cs typeface="Arial Black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11169" y="1388367"/>
            <a:ext cx="3147508" cy="341632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struct</a:t>
            </a:r>
            <a:r>
              <a:rPr lang="en-US" sz="2400" dirty="0"/>
              <a:t> S1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 volatile </a:t>
            </a:r>
            <a:r>
              <a:rPr lang="en-US" sz="2400" dirty="0" err="1"/>
              <a:t>int</a:t>
            </a:r>
            <a:r>
              <a:rPr lang="en-US" sz="2400" dirty="0"/>
              <a:t> f2:1</a:t>
            </a:r>
          </a:p>
          <a:p>
            <a:r>
              <a:rPr lang="en-US" sz="2400" dirty="0"/>
              <a:t>};</a:t>
            </a:r>
          </a:p>
          <a:p>
            <a:r>
              <a:rPr lang="en-US" sz="2400" dirty="0"/>
              <a:t>static </a:t>
            </a:r>
            <a:r>
              <a:rPr lang="en-US" sz="2400" dirty="0" err="1"/>
              <a:t>struct</a:t>
            </a:r>
            <a:r>
              <a:rPr lang="en-US" sz="2400" dirty="0"/>
              <a:t> S1 a;</a:t>
            </a:r>
          </a:p>
          <a:p>
            <a:r>
              <a:rPr lang="en-US" sz="2400" dirty="0" smtClean="0"/>
              <a:t>void main </a:t>
            </a:r>
            <a:r>
              <a:rPr lang="en-US" sz="2400" dirty="0"/>
              <a:t>()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printf</a:t>
            </a:r>
            <a:r>
              <a:rPr lang="en-US" sz="2400" dirty="0"/>
              <a:t> ("%d\n", a.f2);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1965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6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88172" y="448552"/>
            <a:ext cx="7822047" cy="584775"/>
            <a:chOff x="688172" y="448552"/>
            <a:chExt cx="7822047" cy="584775"/>
          </a:xfrm>
        </p:grpSpPr>
        <p:sp>
          <p:nvSpPr>
            <p:cNvPr id="55" name="TextBox 54"/>
            <p:cNvSpPr txBox="1"/>
            <p:nvPr/>
          </p:nvSpPr>
          <p:spPr>
            <a:xfrm>
              <a:off x="688172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08643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4553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6600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02900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23371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0264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80735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0120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2167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942148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88172" y="1152643"/>
            <a:ext cx="7822047" cy="584775"/>
            <a:chOff x="688172" y="448552"/>
            <a:chExt cx="7822047" cy="584775"/>
          </a:xfrm>
        </p:grpSpPr>
        <p:sp>
          <p:nvSpPr>
            <p:cNvPr id="58" name="TextBox 57"/>
            <p:cNvSpPr txBox="1"/>
            <p:nvPr/>
          </p:nvSpPr>
          <p:spPr>
            <a:xfrm>
              <a:off x="688172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08643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14553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6600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602900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323371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60264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780735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50120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22167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942148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88172" y="1889818"/>
            <a:ext cx="7822047" cy="584775"/>
            <a:chOff x="688172" y="448552"/>
            <a:chExt cx="7822047" cy="584775"/>
          </a:xfrm>
        </p:grpSpPr>
        <p:sp>
          <p:nvSpPr>
            <p:cNvPr id="70" name="TextBox 69"/>
            <p:cNvSpPr txBox="1"/>
            <p:nvPr/>
          </p:nvSpPr>
          <p:spPr>
            <a:xfrm>
              <a:off x="688172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408643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14553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86600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602900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323371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060264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780735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50120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22167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942148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88172" y="2625962"/>
            <a:ext cx="7822047" cy="584775"/>
            <a:chOff x="688172" y="448552"/>
            <a:chExt cx="7822047" cy="584775"/>
          </a:xfrm>
        </p:grpSpPr>
        <p:sp>
          <p:nvSpPr>
            <p:cNvPr id="82" name="TextBox 81"/>
            <p:cNvSpPr txBox="1"/>
            <p:nvPr/>
          </p:nvSpPr>
          <p:spPr>
            <a:xfrm>
              <a:off x="688172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408643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4553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86600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602900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323371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060264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780735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50120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22167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942148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88172" y="3363137"/>
            <a:ext cx="7822047" cy="584775"/>
            <a:chOff x="688172" y="448552"/>
            <a:chExt cx="7822047" cy="584775"/>
          </a:xfrm>
        </p:grpSpPr>
        <p:sp>
          <p:nvSpPr>
            <p:cNvPr id="94" name="TextBox 93"/>
            <p:cNvSpPr txBox="1"/>
            <p:nvPr/>
          </p:nvSpPr>
          <p:spPr>
            <a:xfrm>
              <a:off x="688172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408643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14553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86600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602900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323371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60264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780735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50120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22167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942148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88172" y="4067228"/>
            <a:ext cx="7822047" cy="584775"/>
            <a:chOff x="688172" y="448552"/>
            <a:chExt cx="7822047" cy="584775"/>
          </a:xfrm>
        </p:grpSpPr>
        <p:sp>
          <p:nvSpPr>
            <p:cNvPr id="106" name="TextBox 105"/>
            <p:cNvSpPr txBox="1"/>
            <p:nvPr/>
          </p:nvSpPr>
          <p:spPr>
            <a:xfrm>
              <a:off x="688172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408643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14553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86600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602900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323371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60264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80735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50120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22167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942148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88172" y="4804403"/>
            <a:ext cx="7822047" cy="584775"/>
            <a:chOff x="688172" y="448552"/>
            <a:chExt cx="7822047" cy="584775"/>
          </a:xfrm>
        </p:grpSpPr>
        <p:sp>
          <p:nvSpPr>
            <p:cNvPr id="118" name="TextBox 117"/>
            <p:cNvSpPr txBox="1"/>
            <p:nvPr/>
          </p:nvSpPr>
          <p:spPr>
            <a:xfrm>
              <a:off x="688172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408643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14553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86600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602900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323371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60264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780735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50120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22167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942148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88172" y="5540547"/>
            <a:ext cx="7822047" cy="584775"/>
            <a:chOff x="688172" y="448552"/>
            <a:chExt cx="7822047" cy="584775"/>
          </a:xfrm>
        </p:grpSpPr>
        <p:sp>
          <p:nvSpPr>
            <p:cNvPr id="130" name="TextBox 129"/>
            <p:cNvSpPr txBox="1"/>
            <p:nvPr/>
          </p:nvSpPr>
          <p:spPr>
            <a:xfrm>
              <a:off x="688172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408643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14553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86600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602900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323371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060264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780735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501206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221677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7942148" y="448552"/>
              <a:ext cx="568071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s-IS" sz="400" dirty="0"/>
                <a:t>char a;</a:t>
              </a:r>
            </a:p>
            <a:p>
              <a:r>
                <a:rPr lang="is-IS" sz="400" dirty="0"/>
                <a:t>int b[];</a:t>
              </a:r>
            </a:p>
            <a:p>
              <a:r>
                <a:rPr lang="en-US" sz="400" dirty="0" smtClean="0"/>
                <a:t>v</a:t>
              </a:r>
              <a:r>
                <a:rPr lang="is-IS" sz="400" dirty="0" smtClean="0"/>
                <a:t>oid fn1 </a:t>
              </a:r>
              <a:r>
                <a:rPr lang="is-IS" sz="400" dirty="0"/>
                <a:t>(</a:t>
              </a:r>
              <a:r>
                <a:rPr lang="is-IS" sz="400" dirty="0" smtClean="0"/>
                <a:t>) {</a:t>
              </a:r>
              <a:endParaRPr lang="is-IS" sz="400" dirty="0"/>
            </a:p>
            <a:p>
              <a:r>
                <a:rPr lang="is-IS" sz="400" dirty="0"/>
                <a:t>    a = 0;</a:t>
              </a:r>
            </a:p>
            <a:p>
              <a:r>
                <a:rPr lang="is-IS" sz="400" dirty="0"/>
                <a:t>    for (; a &lt; 7; a += 1)</a:t>
              </a:r>
            </a:p>
            <a:p>
              <a:r>
                <a:rPr lang="is-IS" sz="400" dirty="0"/>
                <a:t>        b[7 + a] = 0;</a:t>
              </a:r>
            </a:p>
            <a:p>
              <a:r>
                <a:rPr lang="is-IS" sz="400" dirty="0" smtClean="0"/>
                <a:t>}</a:t>
              </a:r>
              <a:endParaRPr lang="is-IS" sz="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8515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Problems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452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Large number of test cases</a:t>
            </a:r>
          </a:p>
          <a:p>
            <a:pPr lvl="1"/>
            <a:r>
              <a:rPr lang="en-US" sz="3000" dirty="0" smtClean="0"/>
              <a:t>running </a:t>
            </a:r>
            <a:r>
              <a:rPr lang="en-US" sz="3000" dirty="0" err="1" smtClean="0"/>
              <a:t>Csmith</a:t>
            </a:r>
            <a:r>
              <a:rPr lang="en-US" sz="3000" dirty="0" smtClean="0"/>
              <a:t> a few days produced </a:t>
            </a:r>
            <a:r>
              <a:rPr lang="en-US" sz="3000" dirty="0" smtClean="0">
                <a:solidFill>
                  <a:srgbClr val="FF0000"/>
                </a:solidFill>
              </a:rPr>
              <a:t>3,000+</a:t>
            </a:r>
            <a:r>
              <a:rPr lang="en-US" sz="3000" dirty="0" smtClean="0"/>
              <a:t> bug-inducing test cases for a compiler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4000" dirty="0" smtClean="0"/>
              <a:t>Much smaller number of bugs</a:t>
            </a:r>
          </a:p>
          <a:p>
            <a:pPr lvl="1"/>
            <a:r>
              <a:rPr lang="en-US" sz="3000" dirty="0" smtClean="0"/>
              <a:t>fewer than </a:t>
            </a:r>
            <a:r>
              <a:rPr lang="en-US" sz="3000" dirty="0" smtClean="0">
                <a:solidFill>
                  <a:srgbClr val="FF0000"/>
                </a:solidFill>
              </a:rPr>
              <a:t>50</a:t>
            </a:r>
            <a:r>
              <a:rPr lang="en-US" sz="3000" dirty="0" smtClean="0"/>
              <a:t> bugs triggered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4000" dirty="0" smtClean="0"/>
              <a:t>Some bugs are triggered much more frequently than others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0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977"/>
            <a:ext cx="8229600" cy="81580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Report one bug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91608" y="2595476"/>
            <a:ext cx="416907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3366FF"/>
                </a:solidFill>
                <a:latin typeface="Apple Casual"/>
                <a:cs typeface="Apple Casual"/>
              </a:rPr>
              <a:t>Then Wait…</a:t>
            </a:r>
            <a:endParaRPr lang="en-US" sz="5400" dirty="0">
              <a:solidFill>
                <a:srgbClr val="3366FF"/>
              </a:solidFill>
              <a:latin typeface="Apple Casual"/>
              <a:cs typeface="Apple Casu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02B4-BC35-814F-9805-FDB6837E0B18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Solution #1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29821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28991</TotalTime>
  <Words>5654</Words>
  <Application>Microsoft Macintosh PowerPoint</Application>
  <PresentationFormat>On-screen Show (4:3)</PresentationFormat>
  <Paragraphs>1133</Paragraphs>
  <Slides>47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Taming Compiler Fuzzers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Problems</vt:lpstr>
      <vt:lpstr>Solution #1</vt:lpstr>
      <vt:lpstr>Solution #1</vt:lpstr>
      <vt:lpstr>Solution #2: Suppressing Duplicates Using Clustering</vt:lpstr>
      <vt:lpstr>PowerPoint Presentation</vt:lpstr>
      <vt:lpstr>PowerPoint Presentation</vt:lpstr>
      <vt:lpstr>PowerPoint Presentation</vt:lpstr>
      <vt:lpstr>Furthest Point First [Gonzalez 1985]</vt:lpstr>
      <vt:lpstr>Furthest Point First [Gonzalez 1985]</vt:lpstr>
      <vt:lpstr>Furthest Point First [Gonzalez 1985]</vt:lpstr>
      <vt:lpstr>Furthest Point First [Gonzalez 1985]</vt:lpstr>
      <vt:lpstr>Furthest Point First [Gonzalez 1985]</vt:lpstr>
      <vt:lpstr>Furthest Point First [Gonzalez 1985]</vt:lpstr>
      <vt:lpstr>Furthest Point First [Gonzalez 1985]</vt:lpstr>
      <vt:lpstr>Furthest Point First [Gonzalez 1985]</vt:lpstr>
      <vt:lpstr>Furthest Point First [Gonzalez 1985]</vt:lpstr>
      <vt:lpstr>Furthest Point First [Gonzalez 1985]</vt:lpstr>
      <vt:lpstr>Furthest Point First [Gonzalez 1985]</vt:lpstr>
      <vt:lpstr>PowerPoint Presentation</vt:lpstr>
      <vt:lpstr>Compiler’s Failure Output</vt:lpstr>
      <vt:lpstr>Compiler’s Failure Output</vt:lpstr>
      <vt:lpstr>Compiler’s Failure Output</vt:lpstr>
      <vt:lpstr>Stack Trace</vt:lpstr>
      <vt:lpstr>Wrong-code Bug</vt:lpstr>
      <vt:lpstr>Wrong-code Bug</vt:lpstr>
      <vt:lpstr>PowerPoint Presentation</vt:lpstr>
      <vt:lpstr>Experimental Setup</vt:lpstr>
      <vt:lpstr>GCC 4.3.0 Wrong-code Bug Discovery Curves</vt:lpstr>
      <vt:lpstr>GCC 4.3.0 Wrong-code Bug Discovery Curves</vt:lpstr>
      <vt:lpstr>PowerPoint Presentation</vt:lpstr>
      <vt:lpstr>Workflow for Fuzzing</vt:lpstr>
      <vt:lpstr>Thank You</vt:lpstr>
      <vt:lpstr>PowerPoint Presentation</vt:lpstr>
      <vt:lpstr>Backup Slides</vt:lpstr>
      <vt:lpstr>PowerPoint Presentation</vt:lpstr>
      <vt:lpstr>GCC 4.3.0 Crash Bug Discovery Curves</vt:lpstr>
      <vt:lpstr>SpiderMonkey 1.6 Bug Discovery Curves</vt:lpstr>
      <vt:lpstr>GCC 4.3.0 Wrong-code Bug Discovery Curves</vt:lpstr>
      <vt:lpstr>Runtimes for FPF vs. Clustering</vt:lpstr>
      <vt:lpstr>Related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Utility of Compiler Fuzzers</dc:title>
  <dc:creator>Yang Chen</dc:creator>
  <cp:lastModifiedBy>Yang Chen</cp:lastModifiedBy>
  <cp:revision>1389</cp:revision>
  <dcterms:created xsi:type="dcterms:W3CDTF">2013-03-10T05:12:09Z</dcterms:created>
  <dcterms:modified xsi:type="dcterms:W3CDTF">2013-09-07T19:40:27Z</dcterms:modified>
</cp:coreProperties>
</file>