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396" r:id="rId3"/>
    <p:sldId id="376" r:id="rId4"/>
    <p:sldId id="377" r:id="rId5"/>
    <p:sldId id="378" r:id="rId6"/>
    <p:sldId id="379" r:id="rId7"/>
    <p:sldId id="381" r:id="rId8"/>
    <p:sldId id="382" r:id="rId9"/>
    <p:sldId id="435" r:id="rId10"/>
    <p:sldId id="349" r:id="rId11"/>
    <p:sldId id="383" r:id="rId12"/>
    <p:sldId id="292" r:id="rId13"/>
    <p:sldId id="307" r:id="rId14"/>
    <p:sldId id="433" r:id="rId15"/>
    <p:sldId id="411" r:id="rId16"/>
    <p:sldId id="412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293" r:id="rId35"/>
    <p:sldId id="294" r:id="rId36"/>
    <p:sldId id="437" r:id="rId37"/>
    <p:sldId id="371" r:id="rId38"/>
    <p:sldId id="298" r:id="rId39"/>
    <p:sldId id="308" r:id="rId40"/>
    <p:sldId id="309" r:id="rId41"/>
    <p:sldId id="310" r:id="rId42"/>
    <p:sldId id="299" r:id="rId43"/>
    <p:sldId id="397" r:id="rId44"/>
    <p:sldId id="438" r:id="rId45"/>
    <p:sldId id="311" r:id="rId46"/>
    <p:sldId id="302" r:id="rId47"/>
    <p:sldId id="374" r:id="rId48"/>
    <p:sldId id="312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41" autoAdjust="0"/>
    <p:restoredTop sz="99805" autoAdjust="0"/>
  </p:normalViewPr>
  <p:slideViewPr>
    <p:cSldViewPr>
      <p:cViewPr varScale="1">
        <p:scale>
          <a:sx n="80" d="100"/>
          <a:sy n="80" d="100"/>
        </p:scale>
        <p:origin x="-96" y="-2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4" d="100"/>
        <a:sy n="124" d="100"/>
      </p:scale>
      <p:origin x="0" y="11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5EF9415-B99E-4573-AE6B-297CD34DF01A}" type="datetimeFigureOut">
              <a:rPr lang="en-US" smtClean="0"/>
              <a:pPr/>
              <a:t>6/13/12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0F1724D-EE5D-4B47-8F33-BCB9E5A52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5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1724D-EE5D-4B47-8F33-BCB9E5A523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2CF-179C-4AB4-9576-6A8BFCD98FD0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4FD2-471A-4E66-8768-DAB09298BABC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56E3-7C59-4466-8397-EAA1CF49D23A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A020-BBD5-4575-B140-6BD0EE334DFC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F505-998C-48D1-8B83-97280D405F33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AA2A-730E-4F09-BB07-CBA66B8344F6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F24-9EF6-4047-8678-38880A7BCD4B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FB01-BC63-47E9-83EA-4104E8D60266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6DE7-3F88-4B26-9CCF-67F8DF4F647E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35B-B48F-423B-ABE4-88952F4FE0FE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A991-C05D-4F48-A1A7-47F4A1842348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9E7B-484F-47BF-A954-CF9EF9716F17}" type="datetime1">
              <a:rPr lang="en-US" smtClean="0"/>
              <a:pPr/>
              <a:t>6/13/12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63AA-2C08-4D83-A867-9DFCA1D48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391400" cy="2438400"/>
          </a:xfrm>
          <a:ln w="1016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5400" b="1" dirty="0" smtClean="0"/>
              <a:t>Test-Case Reduction </a:t>
            </a:r>
            <a:br>
              <a:rPr lang="en-US" sz="5400" b="1" dirty="0" smtClean="0"/>
            </a:br>
            <a:r>
              <a:rPr lang="en-US" sz="5400" b="1" dirty="0" smtClean="0"/>
              <a:t>for C Compiler Bugs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8686800" cy="152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John Regehr, Yang Chen, Pascal Cuoq,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Eric Eide, Chucky Ellison, Xuejun Yang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Delta has problems reducing C/C++ </a:t>
            </a:r>
            <a:endParaRPr lang="en-US" dirty="0"/>
          </a:p>
          <a:p>
            <a:pPr lvl="1"/>
            <a:r>
              <a:rPr lang="en-US" dirty="0" smtClean="0"/>
              <a:t>Delta makes localized changes</a:t>
            </a:r>
          </a:p>
          <a:p>
            <a:pPr lvl="1"/>
            <a:r>
              <a:rPr lang="en-US" dirty="0" smtClean="0"/>
              <a:t>But escaping local minima requires coordinated changes</a:t>
            </a:r>
          </a:p>
          <a:p>
            <a:pPr lvl="1"/>
            <a:r>
              <a:rPr lang="en-US" dirty="0" smtClean="0"/>
              <a:t>Consequently, Delta gets </a:t>
            </a:r>
            <a:r>
              <a:rPr lang="en-US" dirty="0"/>
              <a:t>stuck at (large) local </a:t>
            </a:r>
            <a:r>
              <a:rPr lang="en-US" dirty="0" smtClean="0"/>
              <a:t>minima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9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5490"/>
            <a:ext cx="8229600" cy="5446710"/>
          </a:xfrm>
        </p:spPr>
        <p:txBody>
          <a:bodyPr>
            <a:normAutofit/>
          </a:bodyPr>
          <a:lstStyle/>
          <a:p>
            <a:r>
              <a:rPr lang="en-US" dirty="0" smtClean="0"/>
              <a:t>Our goal: “Beautiful” test cases for compiler</a:t>
            </a:r>
            <a:r>
              <a:rPr lang="en-US" dirty="0"/>
              <a:t> </a:t>
            </a:r>
            <a:r>
              <a:rPr lang="en-US" dirty="0" smtClean="0"/>
              <a:t>bugs</a:t>
            </a:r>
          </a:p>
          <a:p>
            <a:r>
              <a:rPr lang="en-US" dirty="0" smtClean="0"/>
              <a:t>A beautiful test case is: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Obviously well-defined</a:t>
            </a:r>
          </a:p>
          <a:p>
            <a:pPr lvl="1"/>
            <a:endParaRPr lang="en-US" dirty="0"/>
          </a:p>
          <a:p>
            <a:r>
              <a:rPr lang="en-US" dirty="0"/>
              <a:t>We created 3 new </a:t>
            </a:r>
            <a:r>
              <a:rPr lang="en-US" dirty="0" smtClean="0"/>
              <a:t>reducers</a:t>
            </a:r>
          </a:p>
          <a:p>
            <a:pPr lvl="1"/>
            <a:r>
              <a:rPr lang="en-US" dirty="0" smtClean="0"/>
              <a:t>I’ll talk about one of them: C-Reduce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348972" y="2869140"/>
            <a:ext cx="978408" cy="484632"/>
          </a:xfrm>
          <a:prstGeom prst="leftArrow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5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C-Reduce:</a:t>
            </a:r>
          </a:p>
          <a:p>
            <a:pPr lvl="1"/>
            <a:r>
              <a:rPr lang="en-US" dirty="0" smtClean="0"/>
              <a:t>Based on “generalized Delta Debugging”</a:t>
            </a:r>
          </a:p>
          <a:p>
            <a:pPr lvl="1"/>
            <a:r>
              <a:rPr lang="en-US" dirty="0" smtClean="0"/>
              <a:t>Transformations implemented by plugins</a:t>
            </a:r>
          </a:p>
          <a:p>
            <a:pPr lvl="1"/>
            <a:r>
              <a:rPr lang="en-US" dirty="0" smtClean="0"/>
              <a:t>Terminates when fixpoint is found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609600"/>
            <a:ext cx="30223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urrent test case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895600"/>
            <a:ext cx="27432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riggers bug?</a:t>
            </a:r>
          </a:p>
        </p:txBody>
      </p:sp>
      <p:sp>
        <p:nvSpPr>
          <p:cNvPr id="12" name="Down Arrow 11"/>
          <p:cNvSpPr/>
          <p:nvPr/>
        </p:nvSpPr>
        <p:spPr>
          <a:xfrm rot="2324591">
            <a:off x="2539128" y="1263588"/>
            <a:ext cx="484632" cy="978408"/>
          </a:xfrm>
          <a:prstGeom prst="downArrow">
            <a:avLst>
              <a:gd name="adj1" fmla="val 50000"/>
              <a:gd name="adj2" fmla="val 55348"/>
            </a:avLst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00400" y="3124200"/>
            <a:ext cx="2273808" cy="484632"/>
          </a:xfrm>
          <a:prstGeom prst="rightArrow">
            <a:avLst/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7990627">
            <a:off x="6067843" y="1220222"/>
            <a:ext cx="484632" cy="1595500"/>
          </a:xfrm>
          <a:prstGeom prst="downArrow">
            <a:avLst>
              <a:gd name="adj1" fmla="val 50000"/>
              <a:gd name="adj2" fmla="val 55348"/>
            </a:avLst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1676400"/>
            <a:ext cx="7493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yes</a:t>
            </a:r>
            <a:endParaRPr lang="en-US" sz="3200" b="1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6763512" y="4361688"/>
            <a:ext cx="978408" cy="484632"/>
          </a:xfrm>
          <a:prstGeom prst="rightArrow">
            <a:avLst/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72400" y="4343400"/>
            <a:ext cx="625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257800"/>
            <a:ext cx="939800" cy="12596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22860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24384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27432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28956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30480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</p:spTree>
    <p:extLst>
      <p:ext uri="{BB962C8B-B14F-4D97-AF65-F5344CB8AC3E}">
        <p14:creationId xmlns:p14="http://schemas.microsoft.com/office/powerpoint/2010/main" val="261624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</a:t>
            </a:r>
            <a:r>
              <a:rPr lang="en-US" dirty="0" err="1">
                <a:latin typeface="Courier New"/>
                <a:cs typeface="Courier New"/>
              </a:rPr>
              <a:t>get_depth</a:t>
            </a:r>
            <a:r>
              <a:rPr lang="en-US" dirty="0">
                <a:latin typeface="Courier New"/>
                <a:cs typeface="Courier New"/>
              </a:rPr>
              <a:t> (void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return 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fn1 (int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(</a:t>
            </a:r>
            <a:r>
              <a:rPr lang="en-US" dirty="0" err="1">
                <a:latin typeface="Courier New"/>
                <a:cs typeface="Courier New"/>
              </a:rPr>
              <a:t>get_depth</a:t>
            </a:r>
            <a:r>
              <a:rPr lang="en-US" dirty="0">
                <a:latin typeface="Courier New"/>
                <a:cs typeface="Courier New"/>
              </a:rPr>
              <a:t>() 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return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5257800"/>
            <a:ext cx="4114800" cy="14465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GCC 4.3.0 </a:t>
            </a:r>
            <a:r>
              <a:rPr lang="en-US" sz="3200" b="1" dirty="0"/>
              <a:t>for x86-64 </a:t>
            </a:r>
            <a:r>
              <a:rPr lang="en-US" sz="3200" b="1" dirty="0" smtClean="0"/>
              <a:t>crashes at -O3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994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</a:t>
            </a:r>
            <a:r>
              <a:rPr lang="en-US" dirty="0" err="1">
                <a:latin typeface="Courier New"/>
                <a:cs typeface="Courier New"/>
              </a:rPr>
              <a:t>get_depth</a:t>
            </a:r>
            <a:r>
              <a:rPr lang="en-US" dirty="0">
                <a:latin typeface="Courier New"/>
                <a:cs typeface="Courier New"/>
              </a:rPr>
              <a:t> (void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return 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fn1 (int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(</a:t>
            </a:r>
            <a:r>
              <a:rPr lang="en-US" dirty="0" err="1">
                <a:latin typeface="Courier New"/>
                <a:cs typeface="Courier New"/>
              </a:rPr>
              <a:t>get_depth</a:t>
            </a:r>
            <a:r>
              <a:rPr lang="en-US" dirty="0">
                <a:latin typeface="Courier New"/>
                <a:cs typeface="Courier New"/>
              </a:rPr>
              <a:t>() 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return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227918"/>
            <a:ext cx="29718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6172200" cy="1447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11789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fn1 (int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return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227918"/>
            <a:ext cx="29718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6172200" cy="1447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15684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fn1 (int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return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2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fn1 (int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return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9906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5181600"/>
            <a:ext cx="29718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0996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(int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12192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5181600"/>
            <a:ext cx="29718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2398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7162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Background: Csmith [PLDI 2011]</a:t>
            </a:r>
          </a:p>
        </p:txBody>
      </p:sp>
      <p:pic>
        <p:nvPicPr>
          <p:cNvPr id="12" name="Picture 11" descr="bug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610600" cy="51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6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(int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4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(int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3276600"/>
            <a:ext cx="22098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67575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3276600"/>
            <a:ext cx="22098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2819400"/>
            <a:ext cx="22098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05442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0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typedef</a:t>
            </a:r>
            <a:r>
              <a:rPr lang="en-US" dirty="0">
                <a:latin typeface="Courier New"/>
                <a:cs typeface="Courier New"/>
              </a:rPr>
              <a:t> volatile int </a:t>
            </a: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vint</a:t>
            </a:r>
            <a:r>
              <a:rPr lang="en-US" dirty="0">
                <a:latin typeface="Courier New"/>
                <a:cs typeface="Courier New"/>
              </a:rPr>
              <a:t>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6477000" cy="990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99901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v</a:t>
            </a:r>
            <a:r>
              <a:rPr lang="en-US" dirty="0" smtClean="0">
                <a:latin typeface="Courier New"/>
                <a:cs typeface="Courier New"/>
              </a:rPr>
              <a:t>olatile int </a:t>
            </a:r>
            <a:r>
              <a:rPr lang="en-US" dirty="0">
                <a:latin typeface="Courier New"/>
                <a:cs typeface="Courier New"/>
              </a:rPr>
              <a:t>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6477000" cy="990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94740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v</a:t>
            </a:r>
            <a:r>
              <a:rPr lang="en-US" dirty="0" smtClean="0">
                <a:latin typeface="Courier New"/>
                <a:cs typeface="Courier New"/>
              </a:rPr>
              <a:t>olatile int </a:t>
            </a:r>
            <a:r>
              <a:rPr lang="en-US" dirty="0">
                <a:latin typeface="Courier New"/>
                <a:cs typeface="Courier New"/>
              </a:rPr>
              <a:t>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8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v</a:t>
            </a:r>
            <a:r>
              <a:rPr lang="en-US" dirty="0" smtClean="0">
                <a:latin typeface="Courier New"/>
                <a:cs typeface="Courier New"/>
              </a:rPr>
              <a:t>olatile int </a:t>
            </a:r>
            <a:r>
              <a:rPr lang="en-US" dirty="0">
                <a:latin typeface="Courier New"/>
                <a:cs typeface="Courier New"/>
              </a:rPr>
              <a:t>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inc</a:t>
            </a:r>
            <a:r>
              <a:rPr lang="en-US" dirty="0">
                <a:latin typeface="Courier New"/>
                <a:cs typeface="Courier New"/>
              </a:rPr>
              <a:t> + 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724400"/>
            <a:ext cx="28194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25447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v</a:t>
            </a:r>
            <a:r>
              <a:rPr lang="en-US" dirty="0" smtClean="0">
                <a:latin typeface="Courier New"/>
                <a:cs typeface="Courier New"/>
              </a:rPr>
              <a:t>olatile int </a:t>
            </a:r>
            <a:r>
              <a:rPr lang="en-US" dirty="0">
                <a:latin typeface="Courier New"/>
                <a:cs typeface="Courier New"/>
              </a:rPr>
              <a:t>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           </a:t>
            </a:r>
            <a:r>
              <a:rPr lang="en-US" dirty="0">
                <a:latin typeface="Courier New"/>
                <a:cs typeface="Courier New"/>
              </a:rPr>
              <a:t>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724400"/>
            <a:ext cx="28194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108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v</a:t>
            </a:r>
            <a:r>
              <a:rPr lang="en-US" dirty="0" smtClean="0">
                <a:latin typeface="Courier New"/>
                <a:cs typeface="Courier New"/>
              </a:rPr>
              <a:t>olatile int </a:t>
            </a:r>
            <a:r>
              <a:rPr lang="en-US" dirty="0">
                <a:latin typeface="Courier New"/>
                <a:cs typeface="Courier New"/>
              </a:rPr>
              <a:t>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           </a:t>
            </a:r>
            <a:r>
              <a:rPr lang="en-US" dirty="0">
                <a:latin typeface="Courier New"/>
                <a:cs typeface="Courier New"/>
              </a:rPr>
              <a:t>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543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Csmith’s bug-finding power is maximized when programs are ~80 KB</a:t>
            </a:r>
          </a:p>
          <a:p>
            <a:pPr lvl="1"/>
            <a:r>
              <a:rPr lang="en-US" dirty="0" smtClean="0"/>
              <a:t>But 80 KB test cases make bad bug reports</a:t>
            </a:r>
          </a:p>
          <a:p>
            <a:endParaRPr lang="en-US" i="1" dirty="0" smtClean="0"/>
          </a:p>
          <a:p>
            <a:r>
              <a:rPr lang="en-US" i="1" dirty="0" smtClean="0"/>
              <a:t>Automated test case reduction </a:t>
            </a:r>
            <a:r>
              <a:rPr lang="en-US" dirty="0" smtClean="0"/>
              <a:t>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v</a:t>
            </a:r>
            <a:r>
              <a:rPr lang="en-US" dirty="0" smtClean="0">
                <a:latin typeface="Courier New"/>
                <a:cs typeface="Courier New"/>
              </a:rPr>
              <a:t>olatile int </a:t>
            </a:r>
            <a:r>
              <a:rPr lang="en-US" dirty="0">
                <a:latin typeface="Courier New"/>
                <a:cs typeface="Courier New"/>
              </a:rPr>
              <a:t>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(depth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           </a:t>
            </a:r>
            <a:r>
              <a:rPr lang="en-US" dirty="0">
                <a:latin typeface="Courier New"/>
                <a:cs typeface="Courier New"/>
              </a:rPr>
              <a:t>**depth;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914400"/>
            <a:ext cx="1269214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28828" y="4227918"/>
            <a:ext cx="1271572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61321" y="4700576"/>
            <a:ext cx="1271572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38735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v</a:t>
            </a:r>
            <a:r>
              <a:rPr lang="en-US" dirty="0" smtClean="0">
                <a:latin typeface="Courier New"/>
                <a:cs typeface="Courier New"/>
              </a:rPr>
              <a:t>olatile int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smtClean="0">
                <a:latin typeface="Courier New"/>
                <a:cs typeface="Courier New"/>
              </a:rPr>
              <a:t>*a    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(a    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          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smtClean="0">
                <a:latin typeface="Courier New"/>
                <a:cs typeface="Courier New"/>
              </a:rPr>
              <a:t>*a    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914400"/>
            <a:ext cx="1269214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28828" y="4227918"/>
            <a:ext cx="1271572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61321" y="4700576"/>
            <a:ext cx="1271572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40467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v</a:t>
            </a:r>
            <a:r>
              <a:rPr lang="en-US" dirty="0" smtClean="0">
                <a:latin typeface="Courier New"/>
                <a:cs typeface="Courier New"/>
              </a:rPr>
              <a:t>olatile int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smtClean="0">
                <a:latin typeface="Courier New"/>
                <a:cs typeface="Courier New"/>
              </a:rPr>
              <a:t>*a    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nt </a:t>
            </a:r>
            <a:r>
              <a:rPr lang="en-US" dirty="0" err="1" smtClean="0">
                <a:latin typeface="Courier New"/>
                <a:cs typeface="Courier New"/>
              </a:rPr>
              <a:t>inc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>
                <a:latin typeface="Courier New"/>
                <a:cs typeface="Courier New"/>
              </a:rPr>
              <a:t>fn1 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int </a:t>
            </a:r>
            <a:r>
              <a:rPr lang="en-US" dirty="0" err="1">
                <a:latin typeface="Courier New"/>
                <a:cs typeface="Courier New"/>
              </a:rPr>
              <a:t>tmp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if </a:t>
            </a:r>
            <a:r>
              <a:rPr lang="en-US" dirty="0" smtClean="0">
                <a:latin typeface="Courier New"/>
                <a:cs typeface="Courier New"/>
              </a:rPr>
              <a:t>(a           </a:t>
            </a:r>
            <a:r>
              <a:rPr lang="en-US" dirty="0">
                <a:latin typeface="Courier New"/>
                <a:cs typeface="Courier New"/>
              </a:rPr>
              <a:t>== &amp;b)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          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smtClean="0">
                <a:latin typeface="Courier New"/>
                <a:cs typeface="Courier New"/>
              </a:rPr>
              <a:t>*a    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v</a:t>
            </a:r>
            <a:r>
              <a:rPr lang="en-US" dirty="0" smtClean="0">
                <a:latin typeface="Courier New"/>
                <a:cs typeface="Courier New"/>
              </a:rPr>
              <a:t>olatile int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smtClean="0">
                <a:latin typeface="Courier New"/>
                <a:cs typeface="Courier New"/>
              </a:rPr>
              <a:t>*a;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int *b</a:t>
            </a:r>
            <a:r>
              <a:rPr lang="en-US" dirty="0" smtClean="0">
                <a:latin typeface="Courier New"/>
                <a:cs typeface="Courier New"/>
              </a:rPr>
              <a:t>;  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void fn1() {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if (a =</a:t>
            </a:r>
            <a:r>
              <a:rPr lang="en-US" dirty="0">
                <a:latin typeface="Courier New"/>
                <a:cs typeface="Courier New"/>
              </a:rPr>
              <a:t>= &amp;b</a:t>
            </a:r>
            <a:r>
              <a:rPr lang="en-US" dirty="0" smtClean="0">
                <a:latin typeface="Courier New"/>
                <a:cs typeface="Courier New"/>
              </a:rPr>
              <a:t>) **a;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5257800"/>
            <a:ext cx="4114800" cy="14465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GCC 4.3.0 </a:t>
            </a:r>
            <a:r>
              <a:rPr lang="en-US" sz="3200" b="1" dirty="0"/>
              <a:t>for x86-64 </a:t>
            </a:r>
            <a:r>
              <a:rPr lang="en-US" sz="3200" b="1" dirty="0" smtClean="0"/>
              <a:t>crashes at -O3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6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65 plugins including…</a:t>
            </a:r>
          </a:p>
          <a:p>
            <a:r>
              <a:rPr lang="en-US" dirty="0" smtClean="0"/>
              <a:t>C-specific peephole passes:</a:t>
            </a:r>
          </a:p>
          <a:p>
            <a:pPr lvl="1"/>
            <a:r>
              <a:rPr lang="en-US" dirty="0"/>
              <a:t>0xfeedbeefULL 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1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/>
              <a:t>x ^= y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x = 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(x + 1)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x + 1</a:t>
            </a:r>
          </a:p>
          <a:p>
            <a:pPr lvl="1"/>
            <a:r>
              <a:rPr lang="en-US" dirty="0" smtClean="0">
                <a:sym typeface="Wingdings"/>
              </a:rPr>
              <a:t>while (…)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if (…)</a:t>
            </a:r>
          </a:p>
          <a:p>
            <a:pPr lvl="1"/>
            <a:r>
              <a:rPr lang="en-US" dirty="0" smtClean="0">
                <a:sym typeface="Wingdings"/>
              </a:rPr>
              <a:t>x ? </a:t>
            </a:r>
            <a:r>
              <a:rPr lang="en-US" dirty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 : z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y</a:t>
            </a:r>
          </a:p>
          <a:p>
            <a:r>
              <a:rPr lang="en-US" dirty="0" smtClean="0">
                <a:sym typeface="Wingdings"/>
              </a:rPr>
              <a:t>Remove chunks of text, like Delta</a:t>
            </a:r>
          </a:p>
          <a:p>
            <a:r>
              <a:rPr lang="en-US" dirty="0" smtClean="0">
                <a:sym typeface="Wingdings"/>
              </a:rPr>
              <a:t>Some </a:t>
            </a:r>
            <a:r>
              <a:rPr lang="en-US" dirty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on-local transformations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41 C/C++-specific plugins including:</a:t>
            </a:r>
          </a:p>
          <a:p>
            <a:pPr lvl="1"/>
            <a:r>
              <a:rPr lang="en-US" dirty="0" smtClean="0"/>
              <a:t>Inline a function call</a:t>
            </a:r>
          </a:p>
          <a:p>
            <a:pPr lvl="1"/>
            <a:r>
              <a:rPr lang="en-US" dirty="0" smtClean="0"/>
              <a:t>Scalar replacement of aggregates</a:t>
            </a:r>
          </a:p>
          <a:p>
            <a:pPr lvl="1"/>
            <a:r>
              <a:rPr lang="en-US" dirty="0" smtClean="0"/>
              <a:t>Un-nest nested function calls</a:t>
            </a:r>
          </a:p>
          <a:p>
            <a:pPr lvl="1"/>
            <a:r>
              <a:rPr lang="en-US" dirty="0" smtClean="0"/>
              <a:t>Remove dead arguments</a:t>
            </a:r>
          </a:p>
          <a:p>
            <a:pPr lvl="1"/>
            <a:r>
              <a:rPr lang="en-US" dirty="0" smtClean="0"/>
              <a:t>Make function return void</a:t>
            </a:r>
          </a:p>
          <a:p>
            <a:pPr lvl="1"/>
            <a:r>
              <a:rPr lang="en-US" dirty="0" smtClean="0"/>
              <a:t>Reduce array dimension or pointer level</a:t>
            </a:r>
          </a:p>
          <a:p>
            <a:pPr lvl="1"/>
            <a:r>
              <a:rPr lang="en-US" dirty="0" smtClean="0"/>
              <a:t>Shorten identifier name</a:t>
            </a:r>
          </a:p>
          <a:p>
            <a:r>
              <a:rPr lang="en-US" dirty="0" smtClean="0"/>
              <a:t>Built using Clang (LLVM C frontend)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609600"/>
            <a:ext cx="30223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urrent test case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895600"/>
            <a:ext cx="27432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riggers bug?</a:t>
            </a:r>
          </a:p>
        </p:txBody>
      </p:sp>
      <p:sp>
        <p:nvSpPr>
          <p:cNvPr id="12" name="Down Arrow 11"/>
          <p:cNvSpPr/>
          <p:nvPr/>
        </p:nvSpPr>
        <p:spPr>
          <a:xfrm rot="2324591">
            <a:off x="2539128" y="1263588"/>
            <a:ext cx="484632" cy="978408"/>
          </a:xfrm>
          <a:prstGeom prst="downArrow">
            <a:avLst>
              <a:gd name="adj1" fmla="val 50000"/>
              <a:gd name="adj2" fmla="val 55348"/>
            </a:avLst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00400" y="3124200"/>
            <a:ext cx="2273808" cy="484632"/>
          </a:xfrm>
          <a:prstGeom prst="rightArrow">
            <a:avLst/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7990627">
            <a:off x="6067843" y="1220222"/>
            <a:ext cx="484632" cy="1595500"/>
          </a:xfrm>
          <a:prstGeom prst="downArrow">
            <a:avLst>
              <a:gd name="adj1" fmla="val 50000"/>
              <a:gd name="adj2" fmla="val 55348"/>
            </a:avLst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1676400"/>
            <a:ext cx="7493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yes</a:t>
            </a:r>
            <a:endParaRPr lang="en-US" sz="3200" b="1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6763512" y="4361688"/>
            <a:ext cx="978408" cy="484632"/>
          </a:xfrm>
          <a:prstGeom prst="rightArrow">
            <a:avLst/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72400" y="4343400"/>
            <a:ext cx="625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257800"/>
            <a:ext cx="939800" cy="12596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22860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24384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27432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28956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30480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</p:spTree>
    <p:extLst>
      <p:ext uri="{BB962C8B-B14F-4D97-AF65-F5344CB8AC3E}">
        <p14:creationId xmlns:p14="http://schemas.microsoft.com/office/powerpoint/2010/main" val="342294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Our goal: “Beautiful” test cases for compiler</a:t>
            </a:r>
            <a:r>
              <a:rPr lang="en-US" dirty="0"/>
              <a:t> </a:t>
            </a:r>
            <a:r>
              <a:rPr lang="en-US" dirty="0" smtClean="0"/>
              <a:t>bugs</a:t>
            </a:r>
          </a:p>
          <a:p>
            <a:r>
              <a:rPr lang="en-US" dirty="0" smtClean="0"/>
              <a:t>A beautiful test case is: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Obviously well-defined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334000" y="4315968"/>
            <a:ext cx="978408" cy="484632"/>
          </a:xfrm>
          <a:prstGeom prst="leftArrow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r[3</a:t>
            </a:r>
            <a:r>
              <a:rPr lang="en-US" dirty="0" smtClean="0"/>
              <a:t>], </a:t>
            </a:r>
            <a:r>
              <a:rPr lang="da-DK" dirty="0" smtClean="0"/>
              <a:t>x</a:t>
            </a:r>
            <a:r>
              <a:rPr lang="da-DK" dirty="0"/>
              <a:t>[3</a:t>
            </a:r>
            <a:r>
              <a:rPr lang="da-DK" dirty="0" smtClean="0"/>
              <a:t>], </a:t>
            </a:r>
            <a:r>
              <a:rPr lang="en-US" dirty="0" smtClean="0"/>
              <a:t>y</a:t>
            </a:r>
            <a:r>
              <a:rPr lang="en-US" dirty="0"/>
              <a:t>[3];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main() {</a:t>
            </a:r>
          </a:p>
          <a:p>
            <a:pPr marL="0" indent="0">
              <a:buNone/>
            </a:pPr>
            <a:r>
              <a:rPr lang="hu-HU" dirty="0" smtClean="0"/>
              <a:t>  int </a:t>
            </a:r>
            <a:r>
              <a:rPr lang="hu-HU" dirty="0"/>
              <a:t>xa=2,ya=5,xb=4,yb=2,n=3;</a:t>
            </a:r>
          </a:p>
          <a:p>
            <a:pPr marL="0" indent="0">
              <a:buNone/>
            </a:pPr>
            <a:r>
              <a:rPr lang="hu-HU" dirty="0" smtClean="0"/>
              <a:t>  x</a:t>
            </a:r>
            <a:r>
              <a:rPr lang="hu-HU" dirty="0"/>
              <a:t>[0] = 3; x[1] = 5; x[2] = 1;</a:t>
            </a:r>
          </a:p>
          <a:p>
            <a:pPr marL="0" indent="0">
              <a:buNone/>
            </a:pPr>
            <a:r>
              <a:rPr lang="en-US" dirty="0" smtClean="0"/>
              <a:t>  y</a:t>
            </a:r>
            <a:r>
              <a:rPr lang="en-US" dirty="0"/>
              <a:t>[0] = 1; y[1] = 3; y[2] = 3;</a:t>
            </a:r>
          </a:p>
          <a:p>
            <a:pPr marL="0" indent="0">
              <a:buNone/>
            </a:pPr>
            <a:r>
              <a:rPr lang="en-US" dirty="0" smtClean="0"/>
              <a:t>  r</a:t>
            </a:r>
            <a:r>
              <a:rPr lang="en-US" dirty="0"/>
              <a:t>[0] = 2; r[1] = 1; r[2] = 2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tcount</a:t>
            </a:r>
            <a:r>
              <a:rPr lang="en-US" dirty="0"/>
              <a:t> = 0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for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k=min(</a:t>
            </a:r>
            <a:r>
              <a:rPr lang="en-US" dirty="0" err="1"/>
              <a:t>xa,xb</a:t>
            </a:r>
            <a:r>
              <a:rPr lang="en-US" dirty="0"/>
              <a:t>); k&lt;=max(</a:t>
            </a:r>
            <a:r>
              <a:rPr lang="en-US" dirty="0" err="1"/>
              <a:t>xa,xb</a:t>
            </a:r>
            <a:r>
              <a:rPr lang="en-US" dirty="0"/>
              <a:t>); k++)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/>
              <a:t>found1,found2 = false;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for </a:t>
            </a:r>
            <a:r>
              <a:rPr lang="da-DK" dirty="0"/>
              <a:t>(</a:t>
            </a:r>
            <a:r>
              <a:rPr lang="da-DK" dirty="0" err="1"/>
              <a:t>int</a:t>
            </a:r>
            <a:r>
              <a:rPr lang="da-DK" dirty="0"/>
              <a:t> j=0; j&lt;n; </a:t>
            </a:r>
            <a:r>
              <a:rPr lang="da-DK" dirty="0" err="1"/>
              <a:t>j++</a:t>
            </a:r>
            <a:r>
              <a:rPr lang="da-DK" dirty="0"/>
              <a:t>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/>
              <a:t>(((k-x[j])*(k-x[j])+(y[j]-</a:t>
            </a:r>
            <a:r>
              <a:rPr lang="en-US" dirty="0" err="1"/>
              <a:t>ya</a:t>
            </a:r>
            <a:r>
              <a:rPr lang="en-US" dirty="0"/>
              <a:t>)*(y[j]-</a:t>
            </a:r>
            <a:r>
              <a:rPr lang="en-US" dirty="0" err="1"/>
              <a:t>ya</a:t>
            </a:r>
            <a:r>
              <a:rPr lang="en-US" dirty="0"/>
              <a:t>))&lt;=r[j]*r[j]) { found1 = true; </a:t>
            </a: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/>
              <a:t>(((k-x[j])*(k-x[j])+(y[j]-</a:t>
            </a:r>
            <a:r>
              <a:rPr lang="en-US" dirty="0" err="1"/>
              <a:t>yb</a:t>
            </a:r>
            <a:r>
              <a:rPr lang="en-US" dirty="0"/>
              <a:t>)*(y[j]-</a:t>
            </a:r>
            <a:r>
              <a:rPr lang="en-US" dirty="0" err="1"/>
              <a:t>yb</a:t>
            </a:r>
            <a:r>
              <a:rPr lang="en-US" dirty="0"/>
              <a:t>))&lt;=r[j]*r[j]) { found2 = true; }</a:t>
            </a:r>
          </a:p>
          <a:p>
            <a:pPr marL="0" indent="0">
              <a:buNone/>
            </a:pPr>
            <a:r>
              <a:rPr lang="en-US" dirty="0" smtClean="0"/>
              <a:t>      if </a:t>
            </a:r>
            <a:r>
              <a:rPr lang="en-US" dirty="0"/>
              <a:t>(found1 &amp;&amp; found2) break;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if </a:t>
            </a:r>
            <a:r>
              <a:rPr lang="en-US" dirty="0"/>
              <a:t>(!found1) </a:t>
            </a:r>
            <a:r>
              <a:rPr lang="en-US" dirty="0" err="1"/>
              <a:t>tcount</a:t>
            </a:r>
            <a:r>
              <a:rPr lang="en-US" dirty="0"/>
              <a:t>++; if (!found2) </a:t>
            </a:r>
            <a:r>
              <a:rPr lang="en-US" dirty="0" err="1"/>
              <a:t>tcount</a:t>
            </a:r>
            <a:r>
              <a:rPr lang="en-US" dirty="0"/>
              <a:t>++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cout</a:t>
            </a:r>
            <a:r>
              <a:rPr lang="en-US" dirty="0" smtClean="0"/>
              <a:t> </a:t>
            </a:r>
            <a:r>
              <a:rPr lang="en-US" dirty="0"/>
              <a:t>&lt;&lt; </a:t>
            </a:r>
            <a:r>
              <a:rPr lang="en-US" dirty="0" err="1"/>
              <a:t>tcount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 return 0; 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52400"/>
            <a:ext cx="2667000" cy="892552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2800" b="1" dirty="0" smtClean="0"/>
              <a:t>GCC </a:t>
            </a:r>
            <a:r>
              <a:rPr lang="en-US" sz="2800" b="1" dirty="0"/>
              <a:t>PR </a:t>
            </a:r>
            <a:r>
              <a:rPr lang="en-US" sz="2800" b="1" dirty="0" smtClean="0"/>
              <a:t>51962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46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r[3</a:t>
            </a:r>
            <a:r>
              <a:rPr lang="en-US" dirty="0" smtClean="0"/>
              <a:t>], </a:t>
            </a:r>
            <a:r>
              <a:rPr lang="da-DK" dirty="0" smtClean="0"/>
              <a:t>x</a:t>
            </a:r>
            <a:r>
              <a:rPr lang="da-DK" dirty="0"/>
              <a:t>[3</a:t>
            </a:r>
            <a:r>
              <a:rPr lang="da-DK" dirty="0" smtClean="0"/>
              <a:t>], </a:t>
            </a:r>
            <a:r>
              <a:rPr lang="en-US" dirty="0" smtClean="0"/>
              <a:t>y</a:t>
            </a:r>
            <a:r>
              <a:rPr lang="en-US" dirty="0"/>
              <a:t>[3];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main() {</a:t>
            </a:r>
          </a:p>
          <a:p>
            <a:pPr marL="0" indent="0">
              <a:buNone/>
            </a:pPr>
            <a:r>
              <a:rPr lang="hu-HU" dirty="0" smtClean="0"/>
              <a:t>  int </a:t>
            </a:r>
            <a:r>
              <a:rPr lang="hu-HU" dirty="0"/>
              <a:t>xa=2,ya=5,xb=4,yb=2,n=3;</a:t>
            </a:r>
          </a:p>
          <a:p>
            <a:pPr marL="0" indent="0">
              <a:buNone/>
            </a:pPr>
            <a:r>
              <a:rPr lang="hu-HU" dirty="0" smtClean="0"/>
              <a:t>  x</a:t>
            </a:r>
            <a:r>
              <a:rPr lang="hu-HU" dirty="0"/>
              <a:t>[0] = 3; x[1] = 5; x[2] = 1;</a:t>
            </a:r>
          </a:p>
          <a:p>
            <a:pPr marL="0" indent="0">
              <a:buNone/>
            </a:pPr>
            <a:r>
              <a:rPr lang="en-US" dirty="0" smtClean="0"/>
              <a:t>  y</a:t>
            </a:r>
            <a:r>
              <a:rPr lang="en-US" dirty="0"/>
              <a:t>[0] = 1; y[1] = 3; y[2] = 3;</a:t>
            </a:r>
          </a:p>
          <a:p>
            <a:pPr marL="0" indent="0">
              <a:buNone/>
            </a:pPr>
            <a:r>
              <a:rPr lang="en-US" dirty="0" smtClean="0"/>
              <a:t>  r</a:t>
            </a:r>
            <a:r>
              <a:rPr lang="en-US" dirty="0"/>
              <a:t>[0] = 2; r[1] = 1; r[2] = 2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tcount</a:t>
            </a:r>
            <a:r>
              <a:rPr lang="en-US" dirty="0"/>
              <a:t> = 0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for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k=min(</a:t>
            </a:r>
            <a:r>
              <a:rPr lang="en-US" dirty="0" err="1"/>
              <a:t>xa,xb</a:t>
            </a:r>
            <a:r>
              <a:rPr lang="en-US" dirty="0"/>
              <a:t>); k&lt;=max(</a:t>
            </a:r>
            <a:r>
              <a:rPr lang="en-US" dirty="0" err="1"/>
              <a:t>xa,xb</a:t>
            </a:r>
            <a:r>
              <a:rPr lang="en-US" dirty="0"/>
              <a:t>); k++)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/>
              <a:t>found1,found2 = false;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for </a:t>
            </a:r>
            <a:r>
              <a:rPr lang="da-DK" dirty="0"/>
              <a:t>(</a:t>
            </a:r>
            <a:r>
              <a:rPr lang="da-DK" dirty="0" err="1"/>
              <a:t>int</a:t>
            </a:r>
            <a:r>
              <a:rPr lang="da-DK" dirty="0"/>
              <a:t> j=0; j&lt;n; </a:t>
            </a:r>
            <a:r>
              <a:rPr lang="da-DK" dirty="0" err="1"/>
              <a:t>j++</a:t>
            </a:r>
            <a:r>
              <a:rPr lang="da-DK" dirty="0"/>
              <a:t>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/>
              <a:t>(((k-x[j])*(k-x[j])+(y[j]-</a:t>
            </a:r>
            <a:r>
              <a:rPr lang="en-US" dirty="0" err="1"/>
              <a:t>ya</a:t>
            </a:r>
            <a:r>
              <a:rPr lang="en-US" dirty="0"/>
              <a:t>)*(y[j]-</a:t>
            </a:r>
            <a:r>
              <a:rPr lang="en-US" dirty="0" err="1"/>
              <a:t>ya</a:t>
            </a:r>
            <a:r>
              <a:rPr lang="en-US" dirty="0"/>
              <a:t>))&lt;=r[j]*r[j]) { found1 = true; </a:t>
            </a: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/>
              <a:t>(((k-x[j])*(k-x[j])+(y[j]-</a:t>
            </a:r>
            <a:r>
              <a:rPr lang="en-US" dirty="0" err="1"/>
              <a:t>yb</a:t>
            </a:r>
            <a:r>
              <a:rPr lang="en-US" dirty="0"/>
              <a:t>)*(y[j]-</a:t>
            </a:r>
            <a:r>
              <a:rPr lang="en-US" dirty="0" err="1"/>
              <a:t>yb</a:t>
            </a:r>
            <a:r>
              <a:rPr lang="en-US" dirty="0"/>
              <a:t>))&lt;=r[j]*r[j]) { found2 = true; }</a:t>
            </a:r>
          </a:p>
          <a:p>
            <a:pPr marL="0" indent="0">
              <a:buNone/>
            </a:pPr>
            <a:r>
              <a:rPr lang="en-US" dirty="0" smtClean="0"/>
              <a:t>      if </a:t>
            </a:r>
            <a:r>
              <a:rPr lang="en-US" dirty="0"/>
              <a:t>(found1 &amp;&amp; found2) break;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if </a:t>
            </a:r>
            <a:r>
              <a:rPr lang="en-US" dirty="0"/>
              <a:t>(!found1) </a:t>
            </a:r>
            <a:r>
              <a:rPr lang="en-US" dirty="0" err="1"/>
              <a:t>tcount</a:t>
            </a:r>
            <a:r>
              <a:rPr lang="en-US" dirty="0"/>
              <a:t>++; if (!found2) </a:t>
            </a:r>
            <a:r>
              <a:rPr lang="en-US" dirty="0" err="1"/>
              <a:t>tcount</a:t>
            </a:r>
            <a:r>
              <a:rPr lang="en-US" dirty="0"/>
              <a:t>++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cout</a:t>
            </a:r>
            <a:r>
              <a:rPr lang="en-US" dirty="0" smtClean="0"/>
              <a:t> </a:t>
            </a:r>
            <a:r>
              <a:rPr lang="en-US" dirty="0"/>
              <a:t>&lt;&lt; </a:t>
            </a:r>
            <a:r>
              <a:rPr lang="en-US" dirty="0" err="1"/>
              <a:t>tcount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 return 0; 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52400"/>
            <a:ext cx="2667000" cy="892552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2800" b="1" dirty="0" smtClean="0"/>
              <a:t>GCC </a:t>
            </a:r>
            <a:r>
              <a:rPr lang="en-US" sz="2800" b="1" dirty="0"/>
              <a:t>PR </a:t>
            </a:r>
            <a:r>
              <a:rPr lang="en-US" sz="2800" b="1" dirty="0" smtClean="0"/>
              <a:t>51962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5750"/>
            <a:ext cx="6553200" cy="43396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2800" b="1" dirty="0" smtClean="0"/>
              <a:t>Bug report says:</a:t>
            </a:r>
          </a:p>
          <a:p>
            <a:endParaRPr lang="en-US" sz="2800" b="1" dirty="0"/>
          </a:p>
          <a:p>
            <a:r>
              <a:rPr lang="en-US" sz="2800" b="1" dirty="0" smtClean="0"/>
              <a:t>“Compile </a:t>
            </a:r>
            <a:r>
              <a:rPr lang="en-US" sz="2800" b="1" dirty="0"/>
              <a:t>the following simple code without -O3, and run.</a:t>
            </a:r>
          </a:p>
          <a:p>
            <a:endParaRPr lang="en-US" sz="2800" b="1" dirty="0"/>
          </a:p>
          <a:p>
            <a:r>
              <a:rPr lang="en-US" sz="2800" b="1" dirty="0"/>
              <a:t>Now compile it with -O3 option (for optimization), run again.</a:t>
            </a:r>
          </a:p>
          <a:p>
            <a:endParaRPr lang="en-US" sz="2800" b="1" dirty="0"/>
          </a:p>
          <a:p>
            <a:r>
              <a:rPr lang="en-US" sz="2800" b="1" dirty="0"/>
              <a:t>Surprisingly 2 different outputs appear</a:t>
            </a:r>
            <a:r>
              <a:rPr lang="en-US" sz="2800" b="1" dirty="0" smtClean="0"/>
              <a:t>.”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018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6934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template&lt; class A0 , class A1&gt; __attribute__((</a:t>
            </a:r>
            <a:r>
              <a:rPr lang="en-US" dirty="0" err="1"/>
              <a:t>always_inline</a:t>
            </a:r>
            <a:r>
              <a:rPr lang="en-US" dirty="0"/>
              <a:t>)) </a:t>
            </a:r>
            <a:r>
              <a:rPr lang="en-US" dirty="0" err="1"/>
              <a:t>typename</a:t>
            </a:r>
            <a:r>
              <a:rPr lang="en-US" dirty="0"/>
              <a:t> boost::dispatch::meta::call&lt;tag::</a:t>
            </a:r>
            <a:r>
              <a:rPr lang="en-US" dirty="0" err="1"/>
              <a:t>shift_right</a:t>
            </a:r>
            <a:r>
              <a:rPr lang="en-US" dirty="0"/>
              <a:t>_( A0 </a:t>
            </a:r>
            <a:r>
              <a:rPr lang="en-US" dirty="0" err="1"/>
              <a:t>const</a:t>
            </a:r>
            <a:r>
              <a:rPr lang="en-US" dirty="0"/>
              <a:t>&amp; , A1 </a:t>
            </a:r>
            <a:r>
              <a:rPr lang="en-US" dirty="0" err="1"/>
              <a:t>const</a:t>
            </a:r>
            <a:r>
              <a:rPr lang="en-US" dirty="0"/>
              <a:t>&amp; )&gt;::type </a:t>
            </a:r>
            <a:r>
              <a:rPr lang="en-US" sz="4200" dirty="0" err="1"/>
              <a:t>shift_right</a:t>
            </a:r>
            <a:r>
              <a:rPr lang="en-US" sz="4200" dirty="0"/>
              <a:t> ( A0 </a:t>
            </a:r>
            <a:r>
              <a:rPr lang="en-US" sz="4200" dirty="0" err="1"/>
              <a:t>const</a:t>
            </a:r>
            <a:r>
              <a:rPr lang="en-US" sz="4200" dirty="0"/>
              <a:t>&amp; a0 , A1 </a:t>
            </a:r>
            <a:r>
              <a:rPr lang="en-US" sz="4200" dirty="0" err="1"/>
              <a:t>const</a:t>
            </a:r>
            <a:r>
              <a:rPr lang="en-US" sz="4200" dirty="0"/>
              <a:t>&amp; a1 ) { </a:t>
            </a:r>
            <a:r>
              <a:rPr lang="en-US" sz="4200" dirty="0" err="1"/>
              <a:t>typename</a:t>
            </a:r>
            <a:r>
              <a:rPr lang="en-US" sz="4200" dirty="0"/>
              <a:t> boost::dispatch::</a:t>
            </a:r>
            <a:r>
              <a:rPr lang="en-US" sz="4200" dirty="0" err="1"/>
              <a:t>make_functor</a:t>
            </a:r>
            <a:r>
              <a:rPr lang="en-US" sz="4200" dirty="0"/>
              <a:t>&lt;tag::</a:t>
            </a:r>
            <a:r>
              <a:rPr lang="en-US" sz="4200" dirty="0" err="1"/>
              <a:t>shift_right</a:t>
            </a:r>
            <a:r>
              <a:rPr lang="en-US" sz="4200" dirty="0"/>
              <a:t>_, A0&gt;::type </a:t>
            </a:r>
            <a:r>
              <a:rPr lang="en-US" sz="4200" dirty="0" err="1"/>
              <a:t>callee</a:t>
            </a:r>
            <a:r>
              <a:rPr lang="en-US" sz="4200" dirty="0"/>
              <a:t>; return </a:t>
            </a:r>
            <a:r>
              <a:rPr lang="en-US" sz="4200" dirty="0" err="1"/>
              <a:t>callee</a:t>
            </a:r>
            <a:r>
              <a:rPr lang="en-US" sz="4200" dirty="0"/>
              <a:t>( a0 , a1);; }</a:t>
            </a:r>
          </a:p>
          <a:p>
            <a:pPr marL="0" indent="0">
              <a:buNone/>
            </a:pPr>
            <a:r>
              <a:rPr lang="en-US" sz="4200" dirty="0"/>
              <a:t>  template&lt; class A0 , class A1&gt; __attribute__((</a:t>
            </a:r>
            <a:r>
              <a:rPr lang="en-US" sz="4200" dirty="0" err="1"/>
              <a:t>always_inline</a:t>
            </a:r>
            <a:r>
              <a:rPr lang="en-US" sz="4200" dirty="0"/>
              <a:t>)) </a:t>
            </a:r>
            <a:r>
              <a:rPr lang="en-US" sz="4200" dirty="0" err="1"/>
              <a:t>typename</a:t>
            </a:r>
            <a:r>
              <a:rPr lang="en-US" sz="4200" dirty="0"/>
              <a:t> boost::dispatch::meta::call&lt;tag::</a:t>
            </a:r>
            <a:r>
              <a:rPr lang="en-US" sz="4200" dirty="0" err="1"/>
              <a:t>shift_right</a:t>
            </a:r>
            <a:r>
              <a:rPr lang="en-US" sz="4200" dirty="0"/>
              <a:t>_( A0 </a:t>
            </a:r>
            <a:r>
              <a:rPr lang="en-US" sz="4200" dirty="0" err="1"/>
              <a:t>const</a:t>
            </a:r>
            <a:r>
              <a:rPr lang="en-US" sz="4200" dirty="0"/>
              <a:t>&amp; , A1 </a:t>
            </a:r>
            <a:r>
              <a:rPr lang="en-US" sz="4200" dirty="0" err="1"/>
              <a:t>const</a:t>
            </a:r>
            <a:r>
              <a:rPr lang="en-US" sz="4200" dirty="0"/>
              <a:t>&amp; )&gt;::type </a:t>
            </a:r>
            <a:r>
              <a:rPr lang="en-US" sz="4200" dirty="0" err="1"/>
              <a:t>shr</a:t>
            </a:r>
            <a:r>
              <a:rPr lang="en-US" sz="4200" dirty="0"/>
              <a:t> ( A0 </a:t>
            </a:r>
            <a:r>
              <a:rPr lang="en-US" sz="4200" dirty="0" err="1"/>
              <a:t>const</a:t>
            </a:r>
            <a:r>
              <a:rPr lang="en-US" sz="4200" dirty="0"/>
              <a:t>&amp; a0 , A1 </a:t>
            </a:r>
            <a:r>
              <a:rPr lang="en-US" sz="4200" dirty="0" err="1"/>
              <a:t>const</a:t>
            </a:r>
            <a:r>
              <a:rPr lang="en-US" sz="4200" dirty="0"/>
              <a:t>&amp; a1 ) { </a:t>
            </a:r>
            <a:r>
              <a:rPr lang="en-US" sz="4200" dirty="0" err="1"/>
              <a:t>typename</a:t>
            </a:r>
            <a:r>
              <a:rPr lang="en-US" sz="4200" dirty="0"/>
              <a:t> boost::dispatch::</a:t>
            </a:r>
            <a:r>
              <a:rPr lang="en-US" sz="4200" dirty="0" err="1"/>
              <a:t>make_functor</a:t>
            </a:r>
            <a:r>
              <a:rPr lang="en-US" sz="4200" dirty="0"/>
              <a:t>&lt;tag::</a:t>
            </a:r>
            <a:r>
              <a:rPr lang="en-US" sz="4200" dirty="0" err="1"/>
              <a:t>shift_right</a:t>
            </a:r>
            <a:r>
              <a:rPr lang="en-US" sz="4200" dirty="0"/>
              <a:t>_, A0&gt;::type </a:t>
            </a:r>
            <a:r>
              <a:rPr lang="en-US" sz="4200" dirty="0" err="1"/>
              <a:t>callee</a:t>
            </a:r>
            <a:r>
              <a:rPr lang="en-US" sz="4200" dirty="0"/>
              <a:t>; return </a:t>
            </a:r>
            <a:r>
              <a:rPr lang="en-US" sz="4200" dirty="0" err="1"/>
              <a:t>callee</a:t>
            </a:r>
            <a:r>
              <a:rPr lang="en-US" sz="4200" dirty="0"/>
              <a:t>( a0 , a1);; }</a:t>
            </a:r>
          </a:p>
          <a:p>
            <a:pPr marL="0" indent="0">
              <a:buNone/>
            </a:pPr>
            <a:r>
              <a:rPr lang="en-US" sz="4200" dirty="0"/>
              <a:t>} }</a:t>
            </a:r>
          </a:p>
          <a:p>
            <a:pPr marL="0" indent="0">
              <a:buNone/>
            </a:pPr>
            <a:r>
              <a:rPr lang="en-US" sz="4200" dirty="0"/>
              <a:t># 5 "/home/</a:t>
            </a:r>
            <a:r>
              <a:rPr lang="en-US" sz="4200" dirty="0" err="1"/>
              <a:t>gaunard</a:t>
            </a:r>
            <a:r>
              <a:rPr lang="en-US" sz="4200" dirty="0"/>
              <a:t>/build/</a:t>
            </a:r>
            <a:r>
              <a:rPr lang="en-US" sz="4200" dirty="0" err="1"/>
              <a:t>may_alias</a:t>
            </a:r>
            <a:r>
              <a:rPr lang="en-US" sz="4200" dirty="0"/>
              <a:t>/include/boost/</a:t>
            </a:r>
            <a:r>
              <a:rPr lang="en-US" sz="4200" dirty="0" err="1"/>
              <a:t>simd</a:t>
            </a:r>
            <a:r>
              <a:rPr lang="en-US" sz="4200" dirty="0"/>
              <a:t>/toolbox/operator/include/functions/</a:t>
            </a:r>
            <a:r>
              <a:rPr lang="en-US" sz="4200" dirty="0" err="1"/>
              <a:t>shift_right.hpp</a:t>
            </a:r>
            <a:r>
              <a:rPr lang="en-US" sz="4200" dirty="0"/>
              <a:t>" 2</a:t>
            </a:r>
          </a:p>
          <a:p>
            <a:pPr marL="0" indent="0">
              <a:buNone/>
            </a:pPr>
            <a:r>
              <a:rPr lang="en-US" sz="4200" dirty="0"/>
              <a:t># 1 "/home/</a:t>
            </a:r>
            <a:r>
              <a:rPr lang="en-US" sz="4200" dirty="0" err="1"/>
              <a:t>gaunard</a:t>
            </a:r>
            <a:r>
              <a:rPr lang="en-US" sz="4200" dirty="0"/>
              <a:t>/</a:t>
            </a:r>
            <a:r>
              <a:rPr lang="en-US" sz="4200" dirty="0" err="1"/>
              <a:t>dev</a:t>
            </a:r>
            <a:r>
              <a:rPr lang="en-US" sz="4200" dirty="0"/>
              <a:t>/</a:t>
            </a:r>
            <a:r>
              <a:rPr lang="en-US" sz="4200" dirty="0" err="1"/>
              <a:t>may_alias</a:t>
            </a:r>
            <a:r>
              <a:rPr lang="en-US" sz="4200" dirty="0"/>
              <a:t>/modules/boost/</a:t>
            </a:r>
            <a:r>
              <a:rPr lang="en-US" sz="4200" dirty="0" err="1"/>
              <a:t>simd</a:t>
            </a:r>
            <a:r>
              <a:rPr lang="en-US" sz="4200" dirty="0"/>
              <a:t>/operator/include/boost/</a:t>
            </a:r>
            <a:r>
              <a:rPr lang="en-US" sz="4200" dirty="0" err="1"/>
              <a:t>simd</a:t>
            </a:r>
            <a:r>
              <a:rPr lang="en-US" sz="4200" dirty="0"/>
              <a:t>/toolbox/operator/functions/scalar/</a:t>
            </a:r>
            <a:r>
              <a:rPr lang="en-US" sz="4200" dirty="0" err="1"/>
              <a:t>shift_right.hpp</a:t>
            </a:r>
            <a:r>
              <a:rPr lang="en-US" sz="4200" dirty="0"/>
              <a:t>" 1</a:t>
            </a:r>
          </a:p>
          <a:p>
            <a:pPr marL="0" indent="0">
              <a:buNone/>
            </a:pPr>
            <a:r>
              <a:rPr lang="en-US" sz="4200" dirty="0"/>
              <a:t># 14 "/home/</a:t>
            </a:r>
            <a:r>
              <a:rPr lang="en-US" sz="4200" dirty="0" err="1"/>
              <a:t>gaunard</a:t>
            </a:r>
            <a:r>
              <a:rPr lang="en-US" sz="4200" dirty="0"/>
              <a:t>/</a:t>
            </a:r>
            <a:r>
              <a:rPr lang="en-US" sz="4200" dirty="0" err="1"/>
              <a:t>dev</a:t>
            </a:r>
            <a:r>
              <a:rPr lang="en-US" sz="4200" dirty="0"/>
              <a:t>/</a:t>
            </a:r>
            <a:r>
              <a:rPr lang="en-US" sz="4200" dirty="0" err="1"/>
              <a:t>may_alias</a:t>
            </a:r>
            <a:r>
              <a:rPr lang="en-US" sz="4200" dirty="0"/>
              <a:t>/modules/boost/</a:t>
            </a:r>
            <a:r>
              <a:rPr lang="en-US" sz="4200" dirty="0" err="1"/>
              <a:t>simd</a:t>
            </a:r>
            <a:r>
              <a:rPr lang="en-US" sz="4200" dirty="0"/>
              <a:t>/operator/include/boost/</a:t>
            </a:r>
            <a:r>
              <a:rPr lang="en-US" sz="4200" dirty="0" err="1"/>
              <a:t>simd</a:t>
            </a:r>
            <a:r>
              <a:rPr lang="en-US" sz="4200" dirty="0"/>
              <a:t>/toolbox/operator/functions/scalar/</a:t>
            </a:r>
            <a:r>
              <a:rPr lang="en-US" sz="4200" dirty="0" err="1"/>
              <a:t>shift_right.hpp</a:t>
            </a:r>
            <a:r>
              <a:rPr lang="en-US" sz="4200" dirty="0"/>
              <a:t>"</a:t>
            </a:r>
          </a:p>
          <a:p>
            <a:pPr marL="0" indent="0">
              <a:buNone/>
            </a:pPr>
            <a:r>
              <a:rPr lang="en-US" sz="4200" dirty="0"/>
              <a:t>namespace boost { namespace </a:t>
            </a:r>
            <a:r>
              <a:rPr lang="en-US" sz="4200" dirty="0" err="1"/>
              <a:t>simd</a:t>
            </a:r>
            <a:r>
              <a:rPr lang="en-US" sz="4200" dirty="0"/>
              <a:t> { namespace </a:t>
            </a:r>
            <a:r>
              <a:rPr lang="en-US" sz="4200" dirty="0" err="1"/>
              <a:t>ext</a:t>
            </a:r>
            <a:endParaRPr lang="en-US" sz="4200" dirty="0"/>
          </a:p>
          <a:p>
            <a:pPr marL="0" indent="0">
              <a:buNone/>
            </a:pPr>
            <a:r>
              <a:rPr lang="en-US" sz="4200" dirty="0" smtClean="0"/>
              <a:t>{</a:t>
            </a:r>
          </a:p>
          <a:p>
            <a:pPr marL="0" indent="0">
              <a:buNone/>
            </a:pPr>
            <a:r>
              <a:rPr lang="en-US" sz="4200" dirty="0" smtClean="0"/>
              <a:t> </a:t>
            </a:r>
            <a:r>
              <a:rPr lang="en-US" sz="4200" dirty="0"/>
              <a:t>} } } namespace boost { namespace dispatch { namespace meta { template&lt; class A0 , class A1&gt; __attribute__((</a:t>
            </a:r>
            <a:r>
              <a:rPr lang="en-US" sz="4200" dirty="0" err="1"/>
              <a:t>always_inline</a:t>
            </a:r>
            <a:r>
              <a:rPr lang="en-US" sz="4200" dirty="0"/>
              <a:t>)) boost :: </a:t>
            </a:r>
            <a:r>
              <a:rPr lang="en-US" sz="4200" dirty="0" err="1"/>
              <a:t>simd</a:t>
            </a:r>
            <a:r>
              <a:rPr lang="en-US" sz="4200" dirty="0"/>
              <a:t> :: </a:t>
            </a:r>
            <a:r>
              <a:rPr lang="en-US" sz="4200" dirty="0" err="1"/>
              <a:t>ext</a:t>
            </a:r>
            <a:r>
              <a:rPr lang="en-US" sz="4200" dirty="0"/>
              <a:t> :: implement&lt; boost::</a:t>
            </a:r>
            <a:r>
              <a:rPr lang="en-US" sz="4200" dirty="0" err="1"/>
              <a:t>simd</a:t>
            </a:r>
            <a:r>
              <a:rPr lang="en-US" sz="4200" dirty="0"/>
              <a:t>::tag::</a:t>
            </a:r>
            <a:r>
              <a:rPr lang="en-US" sz="4200" dirty="0" err="1"/>
              <a:t>shift_right</a:t>
            </a:r>
            <a:r>
              <a:rPr lang="en-US" sz="4200" dirty="0"/>
              <a:t>_( scalar_&lt; floating_&lt;A0&gt; &gt; , scalar_&lt; integer_&lt;A1&gt; &gt;) , tag::</a:t>
            </a:r>
            <a:r>
              <a:rPr lang="en-US" sz="4200" dirty="0" err="1"/>
              <a:t>cpu</a:t>
            </a:r>
            <a:r>
              <a:rPr lang="en-US" sz="4200" dirty="0"/>
              <a:t>_ &gt; dispatching( boost::</a:t>
            </a:r>
            <a:r>
              <a:rPr lang="en-US" sz="4200" dirty="0" err="1"/>
              <a:t>simd</a:t>
            </a:r>
            <a:r>
              <a:rPr lang="en-US" sz="4200" dirty="0"/>
              <a:t>::tag::</a:t>
            </a:r>
            <a:r>
              <a:rPr lang="en-US" sz="4200" dirty="0" err="1"/>
              <a:t>shift_right</a:t>
            </a:r>
            <a:r>
              <a:rPr lang="en-US" sz="4200" dirty="0"/>
              <a:t>_, tag::</a:t>
            </a:r>
            <a:r>
              <a:rPr lang="en-US" sz="4200" dirty="0" err="1"/>
              <a:t>cpu</a:t>
            </a:r>
            <a:r>
              <a:rPr lang="en-US" sz="4200" dirty="0"/>
              <a:t>_ , scalar_&lt; floating_&lt;A0&gt; &gt; </a:t>
            </a:r>
            <a:r>
              <a:rPr lang="en-US" sz="4200" dirty="0" err="1"/>
              <a:t>const</a:t>
            </a:r>
            <a:r>
              <a:rPr lang="en-US" sz="4200" dirty="0"/>
              <a:t> , scalar_&lt; integer_&lt;A1&gt; &gt; </a:t>
            </a:r>
            <a:r>
              <a:rPr lang="en-US" sz="4200" dirty="0" err="1"/>
              <a:t>const</a:t>
            </a:r>
            <a:r>
              <a:rPr lang="en-US" sz="4200" dirty="0"/>
              <a:t> , </a:t>
            </a:r>
            <a:r>
              <a:rPr lang="en-US" sz="4200" dirty="0" err="1"/>
              <a:t>adl_helper</a:t>
            </a:r>
            <a:r>
              <a:rPr lang="en-US" sz="4200" dirty="0"/>
              <a:t> = </a:t>
            </a:r>
            <a:r>
              <a:rPr lang="en-US" sz="4200" dirty="0" err="1"/>
              <a:t>adl_helper</a:t>
            </a:r>
            <a:r>
              <a:rPr lang="en-US" sz="4200" dirty="0"/>
              <a:t>() ) { boost :: </a:t>
            </a:r>
            <a:r>
              <a:rPr lang="en-US" sz="4200" dirty="0" err="1"/>
              <a:t>simd</a:t>
            </a:r>
            <a:r>
              <a:rPr lang="en-US" sz="4200" dirty="0"/>
              <a:t> :: </a:t>
            </a:r>
            <a:r>
              <a:rPr lang="en-US" sz="4200" dirty="0" err="1"/>
              <a:t>ext</a:t>
            </a:r>
            <a:r>
              <a:rPr lang="en-US" sz="4200" dirty="0"/>
              <a:t> :: implement&lt; boost::</a:t>
            </a:r>
            <a:r>
              <a:rPr lang="en-US" sz="4200" dirty="0" err="1"/>
              <a:t>simd</a:t>
            </a:r>
            <a:r>
              <a:rPr lang="en-US" sz="4200" dirty="0"/>
              <a:t>::tag::</a:t>
            </a:r>
            <a:r>
              <a:rPr lang="en-US" sz="4200" dirty="0" err="1"/>
              <a:t>shift_right</a:t>
            </a:r>
            <a:r>
              <a:rPr lang="en-US" sz="4200" dirty="0"/>
              <a:t>_( scalar_&lt; floating_&lt;A0&gt; &gt; , scalar_&lt; integer_&lt;A1&gt; &gt; ) , tag::</a:t>
            </a:r>
            <a:r>
              <a:rPr lang="en-US" sz="4200" dirty="0" err="1"/>
              <a:t>cpu</a:t>
            </a:r>
            <a:r>
              <a:rPr lang="en-US" sz="4200" dirty="0"/>
              <a:t>_ &gt; that; return that; } } } } namespace boost { namespace </a:t>
            </a:r>
            <a:r>
              <a:rPr lang="en-US" sz="4200" dirty="0" err="1"/>
              <a:t>simd</a:t>
            </a:r>
            <a:r>
              <a:rPr lang="en-US" sz="4200" dirty="0"/>
              <a:t> { namespace </a:t>
            </a:r>
            <a:r>
              <a:rPr lang="en-US" sz="4200" dirty="0" err="1"/>
              <a:t>ext</a:t>
            </a:r>
            <a:r>
              <a:rPr lang="en-US" sz="4200" dirty="0"/>
              <a:t> { template&lt; class A0 , class A1 , class Dummy &gt; </a:t>
            </a:r>
            <a:r>
              <a:rPr lang="en-US" sz="4200" dirty="0" err="1"/>
              <a:t>struct</a:t>
            </a:r>
            <a:r>
              <a:rPr lang="en-US" sz="4200" dirty="0"/>
              <a:t> implement &lt; boost::</a:t>
            </a:r>
            <a:r>
              <a:rPr lang="en-US" sz="4200" dirty="0" err="1"/>
              <a:t>simd</a:t>
            </a:r>
            <a:r>
              <a:rPr lang="en-US" sz="4200" dirty="0"/>
              <a:t>::tag::</a:t>
            </a:r>
            <a:r>
              <a:rPr lang="en-US" sz="4200" dirty="0" err="1"/>
              <a:t>shift_right</a:t>
            </a:r>
            <a:r>
              <a:rPr lang="en-US" sz="4200" dirty="0"/>
              <a:t>_( scalar_&lt; floating_&lt;A0&gt; &gt; , scalar_&lt; integer_&lt;A1&gt; &gt; ) , tag::</a:t>
            </a:r>
            <a:r>
              <a:rPr lang="en-US" sz="4200" dirty="0" err="1"/>
              <a:t>cpu</a:t>
            </a:r>
            <a:r>
              <a:rPr lang="en-US" sz="4200" dirty="0"/>
              <a:t>_, Dummy &gt;</a:t>
            </a:r>
          </a:p>
          <a:p>
            <a:pPr marL="0" indent="0">
              <a:buNone/>
            </a:pPr>
            <a:r>
              <a:rPr lang="en-US" sz="4200" dirty="0"/>
              <a:t>  {</a:t>
            </a:r>
          </a:p>
          <a:p>
            <a:pPr marL="0" indent="0">
              <a:buNone/>
            </a:pPr>
            <a:r>
              <a:rPr lang="en-US" sz="4200" dirty="0"/>
              <a:t>    </a:t>
            </a:r>
            <a:r>
              <a:rPr lang="en-US" sz="4200" dirty="0" err="1"/>
              <a:t>typedef</a:t>
            </a:r>
            <a:r>
              <a:rPr lang="en-US" sz="4200" dirty="0"/>
              <a:t> A0 </a:t>
            </a:r>
            <a:r>
              <a:rPr lang="en-US" sz="4200" dirty="0" err="1"/>
              <a:t>result_type</a:t>
            </a:r>
            <a:r>
              <a:rPr lang="en-US" sz="4200" dirty="0"/>
              <a:t>;</a:t>
            </a:r>
          </a:p>
          <a:p>
            <a:pPr marL="0" indent="0">
              <a:buNone/>
            </a:pPr>
            <a:r>
              <a:rPr lang="en-US" sz="4200" dirty="0"/>
              <a:t>    inline </a:t>
            </a:r>
            <a:r>
              <a:rPr lang="en-US" sz="4200" dirty="0" err="1"/>
              <a:t>result_type</a:t>
            </a:r>
            <a:r>
              <a:rPr lang="en-US" sz="4200" dirty="0"/>
              <a:t> operator()( A0 </a:t>
            </a:r>
            <a:r>
              <a:rPr lang="en-US" sz="4200" dirty="0" err="1"/>
              <a:t>const</a:t>
            </a:r>
            <a:r>
              <a:rPr lang="en-US" sz="4200" dirty="0"/>
              <a:t>&amp; a0 , A1 </a:t>
            </a:r>
            <a:r>
              <a:rPr lang="en-US" sz="4200" dirty="0" err="1"/>
              <a:t>const</a:t>
            </a:r>
            <a:r>
              <a:rPr lang="en-US" sz="4200" dirty="0"/>
              <a:t>&amp; a1 ) </a:t>
            </a:r>
            <a:r>
              <a:rPr lang="en-US" sz="4200" dirty="0" err="1"/>
              <a:t>const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    {</a:t>
            </a:r>
          </a:p>
          <a:p>
            <a:pPr marL="0" indent="0">
              <a:buNone/>
            </a:pPr>
            <a:r>
              <a:rPr lang="en-US" sz="4200" dirty="0"/>
              <a:t>      </a:t>
            </a:r>
            <a:r>
              <a:rPr lang="en-US" sz="4200" dirty="0" err="1"/>
              <a:t>typedef</a:t>
            </a:r>
            <a:r>
              <a:rPr lang="en-US" sz="4200" dirty="0"/>
              <a:t> </a:t>
            </a:r>
            <a:r>
              <a:rPr lang="en-US" sz="4200" dirty="0" err="1"/>
              <a:t>typename</a:t>
            </a:r>
            <a:r>
              <a:rPr lang="en-US" sz="4200" dirty="0"/>
              <a:t> dispatch::meta::</a:t>
            </a:r>
            <a:r>
              <a:rPr lang="en-US" sz="4200" dirty="0" err="1"/>
              <a:t>as_integer</a:t>
            </a:r>
            <a:r>
              <a:rPr lang="en-US" sz="4200" dirty="0"/>
              <a:t>&lt;A0, unsigned&gt;::type </a:t>
            </a:r>
            <a:r>
              <a:rPr lang="en-US" sz="4200" dirty="0" err="1"/>
              <a:t>itype</a:t>
            </a:r>
            <a:r>
              <a:rPr lang="en-US" sz="4200" dirty="0"/>
              <a:t>;</a:t>
            </a:r>
          </a:p>
          <a:p>
            <a:pPr marL="0" indent="0">
              <a:buNone/>
            </a:pPr>
            <a:r>
              <a:rPr lang="en-US" sz="4200" dirty="0"/>
              <a:t>      return </a:t>
            </a:r>
            <a:r>
              <a:rPr lang="en-US" sz="4200" dirty="0" err="1"/>
              <a:t>bitwise_cast</a:t>
            </a:r>
            <a:r>
              <a:rPr lang="en-US" sz="4200" dirty="0"/>
              <a:t>&lt;</a:t>
            </a:r>
            <a:r>
              <a:rPr lang="en-US" sz="4200" dirty="0" err="1"/>
              <a:t>result_type</a:t>
            </a:r>
            <a:r>
              <a:rPr lang="en-US" sz="4200" dirty="0"/>
              <a:t>&gt;(</a:t>
            </a:r>
            <a:r>
              <a:rPr lang="en-US" sz="4200" dirty="0" err="1"/>
              <a:t>shift_right</a:t>
            </a:r>
            <a:r>
              <a:rPr lang="en-US" sz="4200" dirty="0"/>
              <a:t>(</a:t>
            </a:r>
            <a:r>
              <a:rPr lang="en-US" sz="4200" dirty="0" err="1"/>
              <a:t>bitwise_cast</a:t>
            </a:r>
            <a:r>
              <a:rPr lang="en-US" sz="4200" dirty="0"/>
              <a:t>&lt;</a:t>
            </a:r>
            <a:r>
              <a:rPr lang="en-US" sz="4200" dirty="0" err="1"/>
              <a:t>itype</a:t>
            </a:r>
            <a:r>
              <a:rPr lang="en-US" sz="4200" dirty="0"/>
              <a:t>&gt;(a0),a1));</a:t>
            </a:r>
          </a:p>
          <a:p>
            <a:pPr marL="0" indent="0">
              <a:buNone/>
            </a:pPr>
            <a:r>
              <a:rPr lang="en-US" sz="4200" dirty="0"/>
              <a:t>    }</a:t>
            </a:r>
          </a:p>
          <a:p>
            <a:pPr marL="0" indent="0">
              <a:buNone/>
            </a:pPr>
            <a:r>
              <a:rPr lang="en-US" sz="4200" dirty="0"/>
              <a:t>  };</a:t>
            </a:r>
          </a:p>
          <a:p>
            <a:pPr marL="0" indent="0">
              <a:buNone/>
            </a:pPr>
            <a:r>
              <a:rPr lang="en-US" sz="4200" dirty="0"/>
              <a:t>} } </a:t>
            </a:r>
            <a:r>
              <a:rPr lang="en-US" sz="4200" dirty="0" smtClean="0"/>
              <a:t>}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namespace boost { namespace </a:t>
            </a:r>
            <a:r>
              <a:rPr lang="en-US" sz="4200" dirty="0" err="1"/>
              <a:t>simd</a:t>
            </a:r>
            <a:r>
              <a:rPr lang="en-US" sz="4200" dirty="0"/>
              <a:t> { namespace </a:t>
            </a:r>
            <a:r>
              <a:rPr lang="en-US" sz="4200" dirty="0" err="1" smtClean="0"/>
              <a:t>ext</a:t>
            </a:r>
            <a:r>
              <a:rPr lang="en-US" sz="4200" dirty="0" smtClean="0"/>
              <a:t>{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 </a:t>
            </a:r>
            <a:r>
              <a:rPr lang="en-US" sz="4200" dirty="0" smtClean="0"/>
              <a:t> </a:t>
            </a:r>
            <a:r>
              <a:rPr lang="en-US" sz="4200" dirty="0"/>
              <a:t>} } } namespace boost { namespace dispatch { namespace meta { template&lt; class A0 , class A1&gt; __attribute__((</a:t>
            </a:r>
            <a:r>
              <a:rPr lang="en-US" sz="4200" dirty="0" err="1"/>
              <a:t>always_inline</a:t>
            </a:r>
            <a:r>
              <a:rPr lang="en-US" sz="4200" dirty="0"/>
              <a:t>)) boost :: </a:t>
            </a:r>
            <a:r>
              <a:rPr lang="en-US" sz="4200" dirty="0" err="1"/>
              <a:t>simd</a:t>
            </a:r>
            <a:r>
              <a:rPr lang="en-US" sz="4200" dirty="0"/>
              <a:t> :: </a:t>
            </a:r>
            <a:r>
              <a:rPr lang="en-US" sz="4200" dirty="0" err="1"/>
              <a:t>ext</a:t>
            </a:r>
            <a:r>
              <a:rPr lang="en-US" sz="4200" dirty="0"/>
              <a:t> :: implement&lt; boost::</a:t>
            </a:r>
            <a:r>
              <a:rPr lang="en-US" sz="4200" dirty="0" err="1"/>
              <a:t>simd</a:t>
            </a:r>
            <a:r>
              <a:rPr lang="en-US" sz="4200" dirty="0"/>
              <a:t>::tag::</a:t>
            </a:r>
            <a:r>
              <a:rPr lang="en-US" sz="4200" dirty="0" err="1"/>
              <a:t>shift_right</a:t>
            </a:r>
            <a:r>
              <a:rPr lang="en-US" sz="4200" dirty="0"/>
              <a:t>_( scalar_&lt; integer_&lt;A0&gt; &gt; , scalar_&lt; integer_&lt;A1&gt; &gt;) , tag::</a:t>
            </a:r>
            <a:r>
              <a:rPr lang="en-US" sz="4200" dirty="0" err="1"/>
              <a:t>cpu</a:t>
            </a:r>
            <a:r>
              <a:rPr lang="en-US" sz="4200" dirty="0"/>
              <a:t>_ &gt; dispatching( boost::</a:t>
            </a:r>
            <a:r>
              <a:rPr lang="en-US" sz="4200" dirty="0" err="1"/>
              <a:t>simd</a:t>
            </a:r>
            <a:r>
              <a:rPr lang="en-US" sz="4200" dirty="0"/>
              <a:t>::tag::</a:t>
            </a:r>
            <a:r>
              <a:rPr lang="en-US" sz="4200" dirty="0" err="1"/>
              <a:t>shift_right</a:t>
            </a:r>
            <a:r>
              <a:rPr lang="en-US" sz="4200" dirty="0"/>
              <a:t>_, tag::</a:t>
            </a:r>
            <a:r>
              <a:rPr lang="en-US" sz="4200" dirty="0" err="1"/>
              <a:t>cpu</a:t>
            </a:r>
            <a:r>
              <a:rPr lang="en-US" sz="4200" dirty="0"/>
              <a:t>_ , scalar_&lt; integer_&lt;A0&gt; &gt; </a:t>
            </a:r>
            <a:r>
              <a:rPr lang="en-US" sz="4200" dirty="0" err="1"/>
              <a:t>const</a:t>
            </a:r>
            <a:r>
              <a:rPr lang="en-US" sz="4200" dirty="0"/>
              <a:t> , scalar_&lt; integer_&lt;A1&gt; &gt; </a:t>
            </a:r>
            <a:r>
              <a:rPr lang="en-US" sz="4200" dirty="0" err="1"/>
              <a:t>const</a:t>
            </a:r>
            <a:r>
              <a:rPr lang="en-US" sz="4200" dirty="0"/>
              <a:t> , </a:t>
            </a:r>
            <a:r>
              <a:rPr lang="en-US" sz="4200" dirty="0" err="1"/>
              <a:t>adl_helper</a:t>
            </a:r>
            <a:r>
              <a:rPr lang="en-US" sz="4200" dirty="0"/>
              <a:t> = </a:t>
            </a:r>
            <a:r>
              <a:rPr lang="en-US" sz="4200" dirty="0" err="1"/>
              <a:t>adl_helper</a:t>
            </a:r>
            <a:r>
              <a:rPr lang="en-US" sz="4200" dirty="0"/>
              <a:t>() ) { boost :: </a:t>
            </a:r>
            <a:r>
              <a:rPr lang="en-US" sz="4200" dirty="0" err="1"/>
              <a:t>simd</a:t>
            </a:r>
            <a:r>
              <a:rPr lang="en-US" sz="4200" dirty="0"/>
              <a:t> :: </a:t>
            </a:r>
            <a:r>
              <a:rPr lang="en-US" sz="4200" dirty="0" err="1"/>
              <a:t>ext</a:t>
            </a:r>
            <a:r>
              <a:rPr lang="en-US" sz="4200" dirty="0"/>
              <a:t> :: implement&lt; boost::</a:t>
            </a:r>
            <a:r>
              <a:rPr lang="en-US" sz="4200" dirty="0" err="1"/>
              <a:t>simd</a:t>
            </a:r>
            <a:r>
              <a:rPr lang="en-US" sz="4200" dirty="0"/>
              <a:t>::tag::</a:t>
            </a:r>
            <a:r>
              <a:rPr lang="en-US" sz="4200" dirty="0" err="1"/>
              <a:t>shift_right</a:t>
            </a:r>
            <a:r>
              <a:rPr lang="en-US" sz="4200" dirty="0"/>
              <a:t>_( scalar_&lt; integer_&lt;A0&gt; &gt; , scalar_&lt; integer_&lt;A1&gt; &gt; ) , tag::</a:t>
            </a:r>
            <a:r>
              <a:rPr lang="en-US" sz="4200" dirty="0" err="1"/>
              <a:t>cpu</a:t>
            </a:r>
            <a:r>
              <a:rPr lang="en-US" sz="4200" dirty="0"/>
              <a:t>_ &gt; that; return that; } } } } namespace boost { namespace </a:t>
            </a:r>
            <a:r>
              <a:rPr lang="en-US" sz="4200" dirty="0" err="1"/>
              <a:t>simd</a:t>
            </a:r>
            <a:r>
              <a:rPr lang="en-US" sz="4200" dirty="0"/>
              <a:t> { namespace </a:t>
            </a:r>
            <a:r>
              <a:rPr lang="en-US" sz="4200" dirty="0" err="1"/>
              <a:t>ext</a:t>
            </a:r>
            <a:r>
              <a:rPr lang="en-US" sz="4200" dirty="0"/>
              <a:t> { template&lt; class A0 , class A1 , class Dummy &gt; </a:t>
            </a:r>
            <a:r>
              <a:rPr lang="en-US" sz="4200" dirty="0" err="1"/>
              <a:t>struct</a:t>
            </a:r>
            <a:r>
              <a:rPr lang="en-US" sz="4200" dirty="0"/>
              <a:t> implement &lt; boost::</a:t>
            </a:r>
            <a:r>
              <a:rPr lang="en-US" sz="4200" dirty="0" err="1"/>
              <a:t>simd</a:t>
            </a:r>
            <a:r>
              <a:rPr lang="en-US" sz="4200" dirty="0"/>
              <a:t>::tag::</a:t>
            </a:r>
            <a:r>
              <a:rPr lang="en-US" sz="4200" dirty="0" err="1"/>
              <a:t>shift_right</a:t>
            </a:r>
            <a:r>
              <a:rPr lang="en-US" sz="4200" dirty="0"/>
              <a:t>_( scalar_&lt; integer_&lt;A0&gt; &gt; , scalar_&lt; integer_&lt;A1&gt; &gt; ) , tag::</a:t>
            </a:r>
            <a:r>
              <a:rPr lang="en-US" sz="4200" dirty="0" err="1"/>
              <a:t>cpu</a:t>
            </a:r>
            <a:r>
              <a:rPr lang="en-US" sz="4200" dirty="0"/>
              <a:t>_, Dummy &gt;</a:t>
            </a:r>
          </a:p>
          <a:p>
            <a:pPr marL="0" indent="0">
              <a:buNone/>
            </a:pPr>
            <a:r>
              <a:rPr lang="en-US" sz="4200" dirty="0"/>
              <a:t>  {</a:t>
            </a:r>
          </a:p>
          <a:p>
            <a:pPr marL="0" indent="0">
              <a:buNone/>
            </a:pPr>
            <a:r>
              <a:rPr lang="en-US" sz="4200" dirty="0"/>
              <a:t>    </a:t>
            </a:r>
            <a:r>
              <a:rPr lang="en-US" sz="4200" dirty="0" err="1"/>
              <a:t>typedef</a:t>
            </a:r>
            <a:r>
              <a:rPr lang="en-US" sz="4200" dirty="0"/>
              <a:t> A0 </a:t>
            </a:r>
            <a:r>
              <a:rPr lang="en-US" sz="4200" dirty="0" err="1"/>
              <a:t>result_type</a:t>
            </a:r>
            <a:r>
              <a:rPr lang="en-US" sz="4200" dirty="0"/>
              <a:t>;</a:t>
            </a:r>
          </a:p>
          <a:p>
            <a:pPr marL="0" indent="0">
              <a:buNone/>
            </a:pPr>
            <a:r>
              <a:rPr lang="en-US" sz="4200" dirty="0"/>
              <a:t>    inline </a:t>
            </a:r>
            <a:r>
              <a:rPr lang="en-US" sz="4200" dirty="0" err="1"/>
              <a:t>result_type</a:t>
            </a:r>
            <a:r>
              <a:rPr lang="en-US" sz="4200" dirty="0"/>
              <a:t> operator()( A0 </a:t>
            </a:r>
            <a:r>
              <a:rPr lang="en-US" sz="4200" dirty="0" err="1"/>
              <a:t>const</a:t>
            </a:r>
            <a:r>
              <a:rPr lang="en-US" sz="4200" dirty="0"/>
              <a:t>&amp; a0 , A1 </a:t>
            </a:r>
            <a:r>
              <a:rPr lang="en-US" sz="4200" dirty="0" err="1"/>
              <a:t>const</a:t>
            </a:r>
            <a:r>
              <a:rPr lang="en-US" sz="4200" dirty="0"/>
              <a:t>&amp; a1 ) </a:t>
            </a:r>
            <a:r>
              <a:rPr lang="en-US" sz="4200" dirty="0" err="1"/>
              <a:t>const</a:t>
            </a:r>
            <a:r>
              <a:rPr lang="en-US" sz="4200" dirty="0"/>
              <a:t> { return a0 &gt;&gt; a1; }</a:t>
            </a:r>
          </a:p>
          <a:p>
            <a:pPr marL="0" indent="0">
              <a:buNone/>
            </a:pPr>
            <a:r>
              <a:rPr lang="en-US" sz="4200" dirty="0"/>
              <a:t>  };</a:t>
            </a:r>
          </a:p>
          <a:p>
            <a:pPr marL="0" indent="0">
              <a:buNone/>
            </a:pPr>
            <a:r>
              <a:rPr lang="en-US" sz="4200" dirty="0"/>
              <a:t>} } }</a:t>
            </a:r>
          </a:p>
          <a:p>
            <a:pPr marL="0" indent="0">
              <a:buNone/>
            </a:pPr>
            <a:r>
              <a:rPr lang="en-US" sz="4200" dirty="0"/>
              <a:t># 6 "/home/</a:t>
            </a:r>
            <a:r>
              <a:rPr lang="en-US" sz="4200" dirty="0" err="1"/>
              <a:t>gaunard</a:t>
            </a:r>
            <a:r>
              <a:rPr lang="en-US" sz="4200" dirty="0"/>
              <a:t>/build/</a:t>
            </a:r>
            <a:r>
              <a:rPr lang="en-US" sz="4200" dirty="0" err="1"/>
              <a:t>may_alias</a:t>
            </a:r>
            <a:r>
              <a:rPr lang="en-US" sz="4200" dirty="0"/>
              <a:t>/include/boost/</a:t>
            </a:r>
            <a:r>
              <a:rPr lang="en-US" sz="4200" dirty="0" err="1"/>
              <a:t>simd</a:t>
            </a:r>
            <a:r>
              <a:rPr lang="en-US" sz="4200" dirty="0"/>
              <a:t>/toolbox/operator/include/functions/</a:t>
            </a:r>
            <a:r>
              <a:rPr lang="en-US" sz="4200" dirty="0" err="1"/>
              <a:t>shift_right.hpp</a:t>
            </a:r>
            <a:r>
              <a:rPr lang="en-US" sz="4200" dirty="0"/>
              <a:t>" 2</a:t>
            </a:r>
          </a:p>
          <a:p>
            <a:pPr marL="0" indent="0">
              <a:buNone/>
            </a:pPr>
            <a:r>
              <a:rPr lang="en-US" sz="4200" dirty="0"/>
              <a:t># 1 "/home/</a:t>
            </a:r>
            <a:r>
              <a:rPr lang="en-US" sz="4200" dirty="0" err="1"/>
              <a:t>gaunard</a:t>
            </a:r>
            <a:r>
              <a:rPr lang="en-US" sz="4200" dirty="0"/>
              <a:t>/</a:t>
            </a:r>
            <a:r>
              <a:rPr lang="en-US" sz="4200" dirty="0" err="1"/>
              <a:t>dev</a:t>
            </a:r>
            <a:r>
              <a:rPr lang="en-US" sz="4200" dirty="0"/>
              <a:t>/</a:t>
            </a:r>
            <a:r>
              <a:rPr lang="en-US" sz="4200" dirty="0" err="1"/>
              <a:t>may_alias</a:t>
            </a:r>
            <a:r>
              <a:rPr lang="en-US" sz="4200" dirty="0"/>
              <a:t>/modules/boost/</a:t>
            </a:r>
            <a:r>
              <a:rPr lang="en-US" sz="4200" dirty="0" err="1"/>
              <a:t>simd</a:t>
            </a:r>
            <a:r>
              <a:rPr lang="en-US" sz="4200" dirty="0"/>
              <a:t>/operator/include/boost/</a:t>
            </a:r>
            <a:r>
              <a:rPr lang="en-US" sz="4200" dirty="0" err="1"/>
              <a:t>simd</a:t>
            </a:r>
            <a:r>
              <a:rPr lang="en-US" sz="4200" dirty="0"/>
              <a:t>/toolbox/operator/functions/</a:t>
            </a:r>
            <a:r>
              <a:rPr lang="en-US" sz="4200" dirty="0" err="1"/>
              <a:t>simd</a:t>
            </a:r>
            <a:r>
              <a:rPr lang="en-US" sz="4200" dirty="0"/>
              <a:t>/common/</a:t>
            </a:r>
            <a:r>
              <a:rPr lang="en-US" sz="4200" dirty="0" err="1"/>
              <a:t>shift_right.hpp</a:t>
            </a:r>
            <a:r>
              <a:rPr lang="en-US" sz="4200" dirty="0"/>
              <a:t>" 1</a:t>
            </a:r>
          </a:p>
          <a:p>
            <a:pPr marL="0" indent="0">
              <a:buNone/>
            </a:pPr>
            <a:r>
              <a:rPr lang="en-US" sz="4200" dirty="0"/>
              <a:t># 20 "/home/</a:t>
            </a:r>
            <a:r>
              <a:rPr lang="en-US" sz="4200" dirty="0" err="1"/>
              <a:t>gaunard</a:t>
            </a:r>
            <a:r>
              <a:rPr lang="en-US" sz="4200" dirty="0"/>
              <a:t>/</a:t>
            </a:r>
            <a:r>
              <a:rPr lang="en-US" sz="4200" dirty="0" err="1"/>
              <a:t>dev</a:t>
            </a:r>
            <a:r>
              <a:rPr lang="en-US" sz="4200" dirty="0"/>
              <a:t>/</a:t>
            </a:r>
            <a:r>
              <a:rPr lang="en-US" sz="4200" dirty="0" err="1"/>
              <a:t>may_alias</a:t>
            </a:r>
            <a:r>
              <a:rPr lang="en-US" sz="4200" dirty="0"/>
              <a:t>/modules/boost/</a:t>
            </a:r>
            <a:r>
              <a:rPr lang="en-US" sz="4200" dirty="0" err="1"/>
              <a:t>simd</a:t>
            </a:r>
            <a:r>
              <a:rPr lang="en-US" sz="4200" dirty="0"/>
              <a:t>/operator/include/boost/</a:t>
            </a:r>
            <a:r>
              <a:rPr lang="en-US" sz="4200" dirty="0" err="1"/>
              <a:t>simd</a:t>
            </a:r>
            <a:r>
              <a:rPr lang="en-US" sz="4200" dirty="0"/>
              <a:t>/toolbox/operator/functions/</a:t>
            </a:r>
            <a:r>
              <a:rPr lang="en-US" sz="4200" dirty="0" err="1"/>
              <a:t>simd</a:t>
            </a:r>
            <a:r>
              <a:rPr lang="en-US" sz="4200" dirty="0"/>
              <a:t>/common/</a:t>
            </a:r>
            <a:r>
              <a:rPr lang="en-US" sz="4200" dirty="0" err="1"/>
              <a:t>shift_right.hpp</a:t>
            </a:r>
            <a:r>
              <a:rPr lang="en-US" sz="4200" dirty="0"/>
              <a:t>"</a:t>
            </a:r>
          </a:p>
          <a:p>
            <a:pPr marL="0" indent="0">
              <a:buNone/>
            </a:pPr>
            <a:r>
              <a:rPr lang="en-US" sz="4200" dirty="0"/>
              <a:t>namespace boost { namespace </a:t>
            </a:r>
            <a:r>
              <a:rPr lang="en-US" sz="4200" dirty="0" err="1"/>
              <a:t>simd</a:t>
            </a:r>
            <a:r>
              <a:rPr lang="en-US" sz="4200" dirty="0"/>
              <a:t> { namespace </a:t>
            </a:r>
            <a:r>
              <a:rPr lang="en-US" sz="4200" dirty="0" err="1"/>
              <a:t>ext</a:t>
            </a:r>
            <a:endParaRPr lang="en-US" sz="4200" dirty="0"/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4953000" cy="243143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From GCC PR 50800:</a:t>
            </a:r>
          </a:p>
          <a:p>
            <a:r>
              <a:rPr lang="en-US" sz="3200" b="1" dirty="0"/>
              <a:t>“</a:t>
            </a:r>
            <a:r>
              <a:rPr lang="en-US" sz="3200" b="1" dirty="0" err="1"/>
              <a:t>Testcase</a:t>
            </a:r>
            <a:r>
              <a:rPr lang="en-US" sz="3200" b="1" dirty="0"/>
              <a:t> is </a:t>
            </a:r>
            <a:r>
              <a:rPr lang="en-US" sz="3200" b="1" dirty="0" smtClean="0"/>
              <a:t>[here] </a:t>
            </a:r>
            <a:r>
              <a:rPr lang="en-US" sz="3200" b="1" dirty="0"/>
              <a:t>(couldn't attach it due to </a:t>
            </a:r>
            <a:r>
              <a:rPr lang="en-US" sz="3200" b="1" dirty="0" err="1"/>
              <a:t>bugzilla</a:t>
            </a:r>
            <a:r>
              <a:rPr lang="en-US" sz="3200" b="1" dirty="0"/>
              <a:t> size restrictions</a:t>
            </a:r>
            <a:r>
              <a:rPr lang="en-US" sz="3200" b="1" dirty="0" smtClean="0"/>
              <a:t>)”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86000"/>
            <a:ext cx="4572000" cy="243143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Next comment:</a:t>
            </a:r>
          </a:p>
          <a:p>
            <a:r>
              <a:rPr lang="en-US" sz="3200" b="1" dirty="0" smtClean="0"/>
              <a:t>“That </a:t>
            </a:r>
            <a:r>
              <a:rPr lang="en-US" sz="3200" b="1" dirty="0"/>
              <a:t>you couldn't attach it should tell you </a:t>
            </a:r>
            <a:r>
              <a:rPr lang="en-US" sz="3200" b="1" dirty="0" smtClean="0"/>
              <a:t>something…”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505200"/>
            <a:ext cx="4572000" cy="1938992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Next comment:</a:t>
            </a:r>
          </a:p>
          <a:p>
            <a:r>
              <a:rPr lang="en-US" sz="3200" b="1" dirty="0" smtClean="0"/>
              <a:t>203 KB reduced test case attached</a:t>
            </a:r>
          </a:p>
        </p:txBody>
      </p:sp>
    </p:spTree>
    <p:extLst>
      <p:ext uri="{BB962C8B-B14F-4D97-AF65-F5344CB8AC3E}">
        <p14:creationId xmlns:p14="http://schemas.microsoft.com/office/powerpoint/2010/main" val="278325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r[3</a:t>
            </a:r>
            <a:r>
              <a:rPr lang="en-US" dirty="0" smtClean="0"/>
              <a:t>], </a:t>
            </a:r>
            <a:r>
              <a:rPr lang="da-DK" dirty="0" smtClean="0"/>
              <a:t>x</a:t>
            </a:r>
            <a:r>
              <a:rPr lang="da-DK" dirty="0"/>
              <a:t>[3</a:t>
            </a:r>
            <a:r>
              <a:rPr lang="da-DK" dirty="0" smtClean="0"/>
              <a:t>], </a:t>
            </a:r>
            <a:r>
              <a:rPr lang="en-US" dirty="0" smtClean="0"/>
              <a:t>y</a:t>
            </a:r>
            <a:r>
              <a:rPr lang="en-US" dirty="0"/>
              <a:t>[3];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main() {</a:t>
            </a:r>
          </a:p>
          <a:p>
            <a:pPr marL="0" indent="0">
              <a:buNone/>
            </a:pPr>
            <a:r>
              <a:rPr lang="hu-HU" dirty="0" smtClean="0"/>
              <a:t>  int </a:t>
            </a:r>
            <a:r>
              <a:rPr lang="hu-HU" dirty="0"/>
              <a:t>xa=2,ya=5,xb=4,yb=2,n=3;</a:t>
            </a:r>
          </a:p>
          <a:p>
            <a:pPr marL="0" indent="0">
              <a:buNone/>
            </a:pPr>
            <a:r>
              <a:rPr lang="hu-HU" dirty="0" smtClean="0"/>
              <a:t>  x</a:t>
            </a:r>
            <a:r>
              <a:rPr lang="hu-HU" dirty="0"/>
              <a:t>[0] = 3; x[1] = 5; x[2] = 1;</a:t>
            </a:r>
          </a:p>
          <a:p>
            <a:pPr marL="0" indent="0">
              <a:buNone/>
            </a:pPr>
            <a:r>
              <a:rPr lang="en-US" dirty="0" smtClean="0"/>
              <a:t>  y</a:t>
            </a:r>
            <a:r>
              <a:rPr lang="en-US" dirty="0"/>
              <a:t>[0] = 1; y[1] = 3; y[2] = 3;</a:t>
            </a:r>
          </a:p>
          <a:p>
            <a:pPr marL="0" indent="0">
              <a:buNone/>
            </a:pPr>
            <a:r>
              <a:rPr lang="en-US" dirty="0" smtClean="0"/>
              <a:t>  r</a:t>
            </a:r>
            <a:r>
              <a:rPr lang="en-US" dirty="0"/>
              <a:t>[0] = 2; r[1] = 1; r[2] = 2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tcount</a:t>
            </a:r>
            <a:r>
              <a:rPr lang="en-US" dirty="0"/>
              <a:t> = 0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for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k=min(</a:t>
            </a:r>
            <a:r>
              <a:rPr lang="en-US" dirty="0" err="1"/>
              <a:t>xa,xb</a:t>
            </a:r>
            <a:r>
              <a:rPr lang="en-US" dirty="0"/>
              <a:t>); k&lt;=max(</a:t>
            </a:r>
            <a:r>
              <a:rPr lang="en-US" dirty="0" err="1"/>
              <a:t>xa,xb</a:t>
            </a:r>
            <a:r>
              <a:rPr lang="en-US" dirty="0"/>
              <a:t>); k++)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/>
              <a:t>found1,found2 = false;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for </a:t>
            </a:r>
            <a:r>
              <a:rPr lang="da-DK" dirty="0"/>
              <a:t>(</a:t>
            </a:r>
            <a:r>
              <a:rPr lang="da-DK" dirty="0" err="1"/>
              <a:t>int</a:t>
            </a:r>
            <a:r>
              <a:rPr lang="da-DK" dirty="0"/>
              <a:t> j=0; j&lt;n; </a:t>
            </a:r>
            <a:r>
              <a:rPr lang="da-DK" dirty="0" err="1"/>
              <a:t>j++</a:t>
            </a:r>
            <a:r>
              <a:rPr lang="da-DK" dirty="0"/>
              <a:t>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/>
              <a:t>(((k-x[j])*(k-x[j])+(y[j]-</a:t>
            </a:r>
            <a:r>
              <a:rPr lang="en-US" dirty="0" err="1"/>
              <a:t>ya</a:t>
            </a:r>
            <a:r>
              <a:rPr lang="en-US" dirty="0"/>
              <a:t>)*(y[j]-</a:t>
            </a:r>
            <a:r>
              <a:rPr lang="en-US" dirty="0" err="1"/>
              <a:t>ya</a:t>
            </a:r>
            <a:r>
              <a:rPr lang="en-US" dirty="0"/>
              <a:t>))&lt;=r[j]*r[j]) { found1 = true; </a:t>
            </a: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/>
              <a:t>(((k-x[j])*(k-x[j])+(y[j]-</a:t>
            </a:r>
            <a:r>
              <a:rPr lang="en-US" dirty="0" err="1"/>
              <a:t>yb</a:t>
            </a:r>
            <a:r>
              <a:rPr lang="en-US" dirty="0"/>
              <a:t>)*(y[j]-</a:t>
            </a:r>
            <a:r>
              <a:rPr lang="en-US" dirty="0" err="1"/>
              <a:t>yb</a:t>
            </a:r>
            <a:r>
              <a:rPr lang="en-US" dirty="0"/>
              <a:t>))&lt;=r[j]*r[j]) { found2 = true; }</a:t>
            </a:r>
          </a:p>
          <a:p>
            <a:pPr marL="0" indent="0">
              <a:buNone/>
            </a:pPr>
            <a:r>
              <a:rPr lang="en-US" dirty="0" smtClean="0"/>
              <a:t>      if </a:t>
            </a:r>
            <a:r>
              <a:rPr lang="en-US" dirty="0"/>
              <a:t>(found1 &amp;&amp; found2) break;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if </a:t>
            </a:r>
            <a:r>
              <a:rPr lang="en-US" dirty="0"/>
              <a:t>(!found1) </a:t>
            </a:r>
            <a:r>
              <a:rPr lang="en-US" dirty="0" err="1"/>
              <a:t>tcount</a:t>
            </a:r>
            <a:r>
              <a:rPr lang="en-US" dirty="0"/>
              <a:t>++; if (!found2) </a:t>
            </a:r>
            <a:r>
              <a:rPr lang="en-US" dirty="0" err="1"/>
              <a:t>tcount</a:t>
            </a:r>
            <a:r>
              <a:rPr lang="en-US" dirty="0"/>
              <a:t>++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cout</a:t>
            </a:r>
            <a:r>
              <a:rPr lang="en-US" dirty="0" smtClean="0"/>
              <a:t> </a:t>
            </a:r>
            <a:r>
              <a:rPr lang="en-US" dirty="0"/>
              <a:t>&lt;&lt; </a:t>
            </a:r>
            <a:r>
              <a:rPr lang="en-US" dirty="0" err="1"/>
              <a:t>tcount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 return 0; 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52400"/>
            <a:ext cx="2667000" cy="892552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2800" b="1" dirty="0" smtClean="0"/>
              <a:t>GCC </a:t>
            </a:r>
            <a:r>
              <a:rPr lang="en-US" sz="2800" b="1" dirty="0"/>
              <a:t>PR </a:t>
            </a:r>
            <a:r>
              <a:rPr lang="en-US" sz="2800" b="1" dirty="0" smtClean="0"/>
              <a:t>51962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5750"/>
            <a:ext cx="6553200" cy="43396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2800" b="1" dirty="0" smtClean="0"/>
              <a:t>Bug report says:</a:t>
            </a:r>
          </a:p>
          <a:p>
            <a:endParaRPr lang="en-US" sz="2800" b="1" dirty="0"/>
          </a:p>
          <a:p>
            <a:r>
              <a:rPr lang="en-US" sz="2800" b="1" dirty="0" smtClean="0"/>
              <a:t>“Compile </a:t>
            </a:r>
            <a:r>
              <a:rPr lang="en-US" sz="2800" b="1" dirty="0"/>
              <a:t>the following simple code without -O3, and run.</a:t>
            </a:r>
          </a:p>
          <a:p>
            <a:endParaRPr lang="en-US" sz="2800" b="1" dirty="0"/>
          </a:p>
          <a:p>
            <a:r>
              <a:rPr lang="en-US" sz="2800" b="1" dirty="0"/>
              <a:t>Now compile it with -O3 option (for optimization), run again.</a:t>
            </a:r>
          </a:p>
          <a:p>
            <a:endParaRPr lang="en-US" sz="2800" b="1" dirty="0"/>
          </a:p>
          <a:p>
            <a:r>
              <a:rPr lang="en-US" sz="2800" b="1" dirty="0"/>
              <a:t>Surprisingly 2 different outputs appear</a:t>
            </a:r>
            <a:r>
              <a:rPr lang="en-US" sz="2800" b="1" dirty="0" smtClean="0"/>
              <a:t>.”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2213550"/>
            <a:ext cx="5867400" cy="43396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2800" b="1" dirty="0" smtClean="0"/>
              <a:t>GCC developer responds:</a:t>
            </a:r>
          </a:p>
          <a:p>
            <a:endParaRPr lang="en-US" sz="2800" b="1" dirty="0"/>
          </a:p>
          <a:p>
            <a:r>
              <a:rPr lang="en-US" sz="2800" b="1" dirty="0" smtClean="0"/>
              <a:t>“</a:t>
            </a:r>
            <a:r>
              <a:rPr lang="en-US" sz="2800" b="1" dirty="0"/>
              <a:t>You do not </a:t>
            </a:r>
            <a:r>
              <a:rPr lang="en-US" sz="2800" b="1" dirty="0" err="1"/>
              <a:t>initialise</a:t>
            </a:r>
            <a:r>
              <a:rPr lang="en-US" sz="2800" b="1" dirty="0"/>
              <a:t> found1</a:t>
            </a:r>
            <a:r>
              <a:rPr lang="en-US" sz="2800" b="1" dirty="0" smtClean="0"/>
              <a:t>.”</a:t>
            </a:r>
          </a:p>
          <a:p>
            <a:endParaRPr lang="en-US" sz="2800" b="1" dirty="0"/>
          </a:p>
          <a:p>
            <a:r>
              <a:rPr lang="en-US" sz="2800" b="1" dirty="0" smtClean="0"/>
              <a:t>PR 51962 is RESOLVED INVALID</a:t>
            </a:r>
          </a:p>
          <a:p>
            <a:endParaRPr lang="en-US" sz="2800" b="1" dirty="0"/>
          </a:p>
          <a:p>
            <a:r>
              <a:rPr lang="en-US" sz="2800" b="1" dirty="0" smtClean="0"/>
              <a:t>And this person may have a hard time getting someone to read his next bug report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018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r[3</a:t>
            </a:r>
            <a:r>
              <a:rPr lang="en-US" dirty="0" smtClean="0"/>
              <a:t>], </a:t>
            </a:r>
            <a:r>
              <a:rPr lang="da-DK" dirty="0" smtClean="0"/>
              <a:t>x</a:t>
            </a:r>
            <a:r>
              <a:rPr lang="da-DK" dirty="0"/>
              <a:t>[3</a:t>
            </a:r>
            <a:r>
              <a:rPr lang="da-DK" dirty="0" smtClean="0"/>
              <a:t>], </a:t>
            </a:r>
            <a:r>
              <a:rPr lang="en-US" dirty="0" smtClean="0"/>
              <a:t>y</a:t>
            </a:r>
            <a:r>
              <a:rPr lang="en-US" dirty="0"/>
              <a:t>[3];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main() {</a:t>
            </a:r>
          </a:p>
          <a:p>
            <a:pPr marL="0" indent="0">
              <a:buNone/>
            </a:pPr>
            <a:r>
              <a:rPr lang="hu-HU" dirty="0" smtClean="0"/>
              <a:t>  int </a:t>
            </a:r>
            <a:r>
              <a:rPr lang="hu-HU" dirty="0"/>
              <a:t>xa=2,ya=5,xb=4,yb=2,n=3;</a:t>
            </a:r>
          </a:p>
          <a:p>
            <a:pPr marL="0" indent="0">
              <a:buNone/>
            </a:pPr>
            <a:r>
              <a:rPr lang="hu-HU" dirty="0" smtClean="0"/>
              <a:t>  x</a:t>
            </a:r>
            <a:r>
              <a:rPr lang="hu-HU" dirty="0"/>
              <a:t>[0] = 3; x[1] = 5; x[2] = 1;</a:t>
            </a:r>
          </a:p>
          <a:p>
            <a:pPr marL="0" indent="0">
              <a:buNone/>
            </a:pPr>
            <a:r>
              <a:rPr lang="en-US" dirty="0" smtClean="0"/>
              <a:t>  y</a:t>
            </a:r>
            <a:r>
              <a:rPr lang="en-US" dirty="0"/>
              <a:t>[0] = 1; y[1] = 3; y[2] = 3;</a:t>
            </a:r>
          </a:p>
          <a:p>
            <a:pPr marL="0" indent="0">
              <a:buNone/>
            </a:pPr>
            <a:r>
              <a:rPr lang="en-US" dirty="0" smtClean="0"/>
              <a:t>  r</a:t>
            </a:r>
            <a:r>
              <a:rPr lang="en-US" dirty="0"/>
              <a:t>[0] = 2; r[1] = 1; r[2] = 2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tcount</a:t>
            </a:r>
            <a:r>
              <a:rPr lang="en-US" dirty="0"/>
              <a:t> = 0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for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k=min(</a:t>
            </a:r>
            <a:r>
              <a:rPr lang="en-US" dirty="0" err="1"/>
              <a:t>xa,xb</a:t>
            </a:r>
            <a:r>
              <a:rPr lang="en-US" dirty="0"/>
              <a:t>); k&lt;=max(</a:t>
            </a:r>
            <a:r>
              <a:rPr lang="en-US" dirty="0" err="1"/>
              <a:t>xa,xb</a:t>
            </a:r>
            <a:r>
              <a:rPr lang="en-US" dirty="0"/>
              <a:t>); k++)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/>
              <a:t>found1,found2 = false;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for </a:t>
            </a:r>
            <a:r>
              <a:rPr lang="da-DK" dirty="0"/>
              <a:t>(</a:t>
            </a:r>
            <a:r>
              <a:rPr lang="da-DK" dirty="0" err="1"/>
              <a:t>int</a:t>
            </a:r>
            <a:r>
              <a:rPr lang="da-DK" dirty="0"/>
              <a:t> j=0; j&lt;n; </a:t>
            </a:r>
            <a:r>
              <a:rPr lang="da-DK" dirty="0" err="1"/>
              <a:t>j++</a:t>
            </a:r>
            <a:r>
              <a:rPr lang="da-DK" dirty="0"/>
              <a:t>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/>
              <a:t>(((k-x[j])*(k-x[j])+(y[j]-</a:t>
            </a:r>
            <a:r>
              <a:rPr lang="en-US" dirty="0" err="1"/>
              <a:t>ya</a:t>
            </a:r>
            <a:r>
              <a:rPr lang="en-US" dirty="0"/>
              <a:t>)*(y[j]-</a:t>
            </a:r>
            <a:r>
              <a:rPr lang="en-US" dirty="0" err="1"/>
              <a:t>ya</a:t>
            </a:r>
            <a:r>
              <a:rPr lang="en-US" dirty="0"/>
              <a:t>))&lt;=r[j]*r[j]) { found1 = true; </a:t>
            </a: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/>
              <a:t>(((k-x[j])*(k-x[j])+(y[j]-</a:t>
            </a:r>
            <a:r>
              <a:rPr lang="en-US" dirty="0" err="1"/>
              <a:t>yb</a:t>
            </a:r>
            <a:r>
              <a:rPr lang="en-US" dirty="0"/>
              <a:t>)*(y[j]-</a:t>
            </a:r>
            <a:r>
              <a:rPr lang="en-US" dirty="0" err="1"/>
              <a:t>yb</a:t>
            </a:r>
            <a:r>
              <a:rPr lang="en-US" dirty="0"/>
              <a:t>))&lt;=r[j]*r[j]) { found2 = true; }</a:t>
            </a:r>
          </a:p>
          <a:p>
            <a:pPr marL="0" indent="0">
              <a:buNone/>
            </a:pPr>
            <a:r>
              <a:rPr lang="en-US" dirty="0" smtClean="0"/>
              <a:t>      if </a:t>
            </a:r>
            <a:r>
              <a:rPr lang="en-US" dirty="0"/>
              <a:t>(found1 &amp;&amp; found2) break;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if </a:t>
            </a:r>
            <a:r>
              <a:rPr lang="en-US" dirty="0"/>
              <a:t>(!found1) </a:t>
            </a:r>
            <a:r>
              <a:rPr lang="en-US" dirty="0" err="1"/>
              <a:t>tcount</a:t>
            </a:r>
            <a:r>
              <a:rPr lang="en-US" dirty="0"/>
              <a:t>++; if (!found2) </a:t>
            </a:r>
            <a:r>
              <a:rPr lang="en-US" dirty="0" err="1"/>
              <a:t>tcount</a:t>
            </a:r>
            <a:r>
              <a:rPr lang="en-US" dirty="0"/>
              <a:t>++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cout</a:t>
            </a:r>
            <a:r>
              <a:rPr lang="en-US" dirty="0" smtClean="0"/>
              <a:t> </a:t>
            </a:r>
            <a:r>
              <a:rPr lang="en-US" dirty="0"/>
              <a:t>&lt;&lt; </a:t>
            </a:r>
            <a:r>
              <a:rPr lang="en-US" dirty="0" err="1"/>
              <a:t>tcount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 return 0; 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52400"/>
            <a:ext cx="2667000" cy="892552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2800" b="1" dirty="0" smtClean="0"/>
              <a:t>GCC </a:t>
            </a:r>
            <a:r>
              <a:rPr lang="en-US" sz="2800" b="1" dirty="0"/>
              <a:t>PR </a:t>
            </a:r>
            <a:r>
              <a:rPr lang="en-US" sz="2800" b="1" dirty="0" smtClean="0"/>
              <a:t>51962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2299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7525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C99 has </a:t>
            </a:r>
          </a:p>
          <a:p>
            <a:pPr lvl="1"/>
            <a:r>
              <a:rPr lang="en-US" dirty="0" smtClean="0"/>
              <a:t>191 kinds of undefined behavior</a:t>
            </a:r>
          </a:p>
          <a:p>
            <a:pPr lvl="1"/>
            <a:r>
              <a:rPr lang="en-US" dirty="0" smtClean="0"/>
              <a:t>52 kinds of unspecified behavior</a:t>
            </a:r>
          </a:p>
          <a:p>
            <a:r>
              <a:rPr lang="en-US" dirty="0"/>
              <a:t>Code in a bug report must not execute these behaviors</a:t>
            </a:r>
          </a:p>
          <a:p>
            <a:pPr lvl="1"/>
            <a:r>
              <a:rPr lang="en-US" dirty="0"/>
              <a:t>Though sometimes this rule may be relaxed for compiler crash bugs</a:t>
            </a:r>
          </a:p>
          <a:p>
            <a:r>
              <a:rPr lang="en-US" dirty="0" smtClean="0"/>
              <a:t>Test-case reducers tend to introduce </a:t>
            </a:r>
            <a:r>
              <a:rPr lang="en-US" dirty="0"/>
              <a:t>these </a:t>
            </a:r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167663AA-2C08-4D83-A867-9DFCA1D48A4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Solutions: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Teach the reducer to avoid undefined behavior</a:t>
            </a:r>
          </a:p>
          <a:p>
            <a:pPr marL="1143000" lvl="1" indent="-742950"/>
            <a:r>
              <a:rPr lang="en-US" dirty="0" smtClean="0"/>
              <a:t>Two of our reducers do this by reusing Csmith’s logic</a:t>
            </a:r>
          </a:p>
          <a:p>
            <a:pPr marL="1143000" lvl="1" indent="-742950"/>
            <a:r>
              <a:rPr lang="en-US" dirty="0" smtClean="0"/>
              <a:t>But they can only reduce Csmith output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Call an external validity checker</a:t>
            </a:r>
          </a:p>
          <a:p>
            <a:pPr marL="1143000" lvl="1" indent="-742950"/>
            <a:r>
              <a:rPr lang="en-US" dirty="0" smtClean="0"/>
              <a:t>C-Reduce does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7526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228600"/>
            <a:ext cx="30223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urrent test case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514600"/>
            <a:ext cx="27432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riggers bug?</a:t>
            </a:r>
          </a:p>
        </p:txBody>
      </p:sp>
      <p:sp>
        <p:nvSpPr>
          <p:cNvPr id="12" name="Down Arrow 11"/>
          <p:cNvSpPr/>
          <p:nvPr/>
        </p:nvSpPr>
        <p:spPr>
          <a:xfrm rot="2324591">
            <a:off x="2539128" y="882588"/>
            <a:ext cx="484632" cy="978408"/>
          </a:xfrm>
          <a:prstGeom prst="downArrow">
            <a:avLst>
              <a:gd name="adj1" fmla="val 50000"/>
              <a:gd name="adj2" fmla="val 55348"/>
            </a:avLst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307517">
            <a:off x="3749478" y="3871223"/>
            <a:ext cx="1964234" cy="484632"/>
          </a:xfrm>
          <a:prstGeom prst="rightArrow">
            <a:avLst/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7990627">
            <a:off x="6067843" y="839222"/>
            <a:ext cx="484632" cy="1595500"/>
          </a:xfrm>
          <a:prstGeom prst="downArrow">
            <a:avLst>
              <a:gd name="adj1" fmla="val 50000"/>
              <a:gd name="adj2" fmla="val 55348"/>
            </a:avLst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1295400"/>
            <a:ext cx="7493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yes</a:t>
            </a:r>
            <a:endParaRPr lang="en-US" sz="3200" b="1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6763512" y="3980688"/>
            <a:ext cx="978408" cy="484632"/>
          </a:xfrm>
          <a:prstGeom prst="rightArrow">
            <a:avLst/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72400" y="3962400"/>
            <a:ext cx="625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876800"/>
            <a:ext cx="939800" cy="12596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19050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20574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22098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23622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25146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2667000"/>
            <a:ext cx="1676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plugin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5029200"/>
            <a:ext cx="2057400" cy="954107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/>
              <a:t>d</a:t>
            </a:r>
            <a:r>
              <a:rPr lang="en-US" sz="3200" b="1" dirty="0" smtClean="0"/>
              <a:t>efined?</a:t>
            </a:r>
          </a:p>
        </p:txBody>
      </p:sp>
      <p:sp>
        <p:nvSpPr>
          <p:cNvPr id="27" name="Down Arrow 26"/>
          <p:cNvSpPr/>
          <p:nvPr/>
        </p:nvSpPr>
        <p:spPr>
          <a:xfrm rot="19598134">
            <a:off x="2291581" y="3861118"/>
            <a:ext cx="484632" cy="996858"/>
          </a:xfrm>
          <a:prstGeom prst="downArrow">
            <a:avLst>
              <a:gd name="adj1" fmla="val 50000"/>
              <a:gd name="adj2" fmla="val 55348"/>
            </a:avLst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95800" y="5257800"/>
            <a:ext cx="2209800" cy="484632"/>
          </a:xfrm>
          <a:prstGeom prst="rightArrow">
            <a:avLst/>
          </a:prstGeom>
          <a:ln w="127000"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57800" y="5638800"/>
            <a:ext cx="625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75076" y="3352800"/>
            <a:ext cx="7493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6872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Dynamic validity checkers</a:t>
            </a:r>
            <a:r>
              <a:rPr lang="en-US" dirty="0"/>
              <a:t> </a:t>
            </a:r>
            <a:r>
              <a:rPr lang="en-US" dirty="0" smtClean="0"/>
              <a:t>for C</a:t>
            </a:r>
          </a:p>
          <a:p>
            <a:pPr lvl="1"/>
            <a:r>
              <a:rPr lang="en-US" dirty="0" smtClean="0"/>
              <a:t>KCC: executable semantics for C99</a:t>
            </a:r>
          </a:p>
          <a:p>
            <a:pPr lvl="1"/>
            <a:r>
              <a:rPr lang="en-US" dirty="0" smtClean="0"/>
              <a:t>Frama-C: static analyzer that supports an interpreter mode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Result: C-Reduce’s output is free from undefined / unspecified behaviors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Median size output from reducers:</a:t>
            </a:r>
          </a:p>
          <a:p>
            <a:endParaRPr lang="en-US" dirty="0" smtClean="0"/>
          </a:p>
          <a:p>
            <a:r>
              <a:rPr lang="en-US" dirty="0" smtClean="0"/>
              <a:t>57 compiler-crash bugs</a:t>
            </a:r>
          </a:p>
          <a:p>
            <a:pPr lvl="1"/>
            <a:r>
              <a:rPr lang="en-US" dirty="0" smtClean="0"/>
              <a:t>Delta:		8,600 bytes</a:t>
            </a:r>
          </a:p>
          <a:p>
            <a:pPr lvl="1"/>
            <a:r>
              <a:rPr lang="en-US" dirty="0"/>
              <a:t>C-Reduce</a:t>
            </a:r>
            <a:r>
              <a:rPr lang="en-US" dirty="0" smtClean="0"/>
              <a:t>:	   120 bytes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41 wrong-code bugs</a:t>
            </a:r>
          </a:p>
          <a:p>
            <a:pPr lvl="1"/>
            <a:r>
              <a:rPr lang="en-US" dirty="0" smtClean="0"/>
              <a:t>Delta: 		6,500 bytes</a:t>
            </a:r>
          </a:p>
          <a:p>
            <a:pPr lvl="1"/>
            <a:r>
              <a:rPr lang="en-US" dirty="0"/>
              <a:t>C-Reduce</a:t>
            </a:r>
            <a:r>
              <a:rPr lang="en-US" dirty="0" smtClean="0"/>
              <a:t>:	   200 bytes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Median reduction times are &lt;10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488140"/>
            <a:ext cx="18288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79256" y="4419600"/>
            <a:ext cx="18288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86915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reducing other languages?</a:t>
            </a:r>
          </a:p>
          <a:p>
            <a:r>
              <a:rPr lang="en-US" dirty="0" smtClean="0"/>
              <a:t>C++ is pretty easy</a:t>
            </a:r>
          </a:p>
          <a:p>
            <a:pPr lvl="1"/>
            <a:r>
              <a:rPr lang="en-US" dirty="0" smtClean="0"/>
              <a:t>We recently added 10 transformations</a:t>
            </a:r>
          </a:p>
          <a:p>
            <a:pPr lvl="2"/>
            <a:r>
              <a:rPr lang="en-US" dirty="0" smtClean="0"/>
              <a:t>Collapse namespace, collapse class hierarchy, …</a:t>
            </a:r>
          </a:p>
          <a:p>
            <a:pPr lvl="1"/>
            <a:r>
              <a:rPr lang="en-US" dirty="0" smtClean="0"/>
              <a:t>Problem: No validity checker for C++</a:t>
            </a:r>
          </a:p>
          <a:p>
            <a:r>
              <a:rPr lang="en-US" dirty="0" smtClean="0"/>
              <a:t>Should be pretty easy to support additional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6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C-</a:t>
            </a:r>
            <a:r>
              <a:rPr lang="en-US" dirty="0" smtClean="0"/>
              <a:t>Reduce is…</a:t>
            </a:r>
          </a:p>
          <a:p>
            <a:r>
              <a:rPr lang="en-US" dirty="0" smtClean="0"/>
              <a:t>Almost as good as the best human test case reducers</a:t>
            </a:r>
          </a:p>
          <a:p>
            <a:r>
              <a:rPr lang="en-US" dirty="0" smtClean="0"/>
              <a:t>Extensible </a:t>
            </a:r>
            <a:r>
              <a:rPr lang="en-US" dirty="0"/>
              <a:t>via plugins</a:t>
            </a:r>
          </a:p>
          <a:p>
            <a:r>
              <a:rPr lang="en-US" dirty="0"/>
              <a:t>O</a:t>
            </a:r>
            <a:r>
              <a:rPr lang="en-US" dirty="0" smtClean="0"/>
              <a:t>pen source: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http://</a:t>
            </a:r>
            <a:r>
              <a:rPr lang="en-US" dirty="0" err="1"/>
              <a:t>embed.cs.utah.edu</a:t>
            </a:r>
            <a:r>
              <a:rPr lang="en-US" dirty="0"/>
              <a:t>/</a:t>
            </a:r>
            <a:r>
              <a:rPr lang="en-US" dirty="0" err="1"/>
              <a:t>creduce</a:t>
            </a:r>
            <a:r>
              <a:rPr lang="en-US" dirty="0" smtClean="0"/>
              <a:t>/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Being </a:t>
            </a:r>
            <a:r>
              <a:rPr lang="en-US" dirty="0" smtClean="0">
                <a:solidFill>
                  <a:prstClr val="black"/>
                </a:solidFill>
              </a:rPr>
              <a:t>used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38600"/>
          </a:xfrm>
        </p:spPr>
        <p:txBody>
          <a:bodyPr/>
          <a:lstStyle/>
          <a:p>
            <a:r>
              <a:rPr lang="en-US" dirty="0" smtClean="0"/>
              <a:t>Our goal: “Beautiful” test cases for compiler</a:t>
            </a:r>
            <a:r>
              <a:rPr lang="en-US" dirty="0"/>
              <a:t> </a:t>
            </a:r>
            <a:r>
              <a:rPr lang="en-US" dirty="0" smtClean="0"/>
              <a:t>bugs</a:t>
            </a:r>
          </a:p>
          <a:p>
            <a:r>
              <a:rPr lang="en-US" dirty="0" smtClean="0"/>
              <a:t>A beautiful test case is: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Obviously well-defined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/>
              <a:t>int</a:t>
            </a:r>
            <a:r>
              <a:rPr lang="fr-FR" dirty="0" smtClean="0"/>
              <a:t> </a:t>
            </a:r>
            <a:r>
              <a:rPr lang="fr-FR" dirty="0" err="1"/>
              <a:t>printf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const</a:t>
            </a:r>
            <a:r>
              <a:rPr lang="fr-FR" dirty="0" smtClean="0"/>
              <a:t> </a:t>
            </a:r>
            <a:r>
              <a:rPr lang="fr-FR" dirty="0"/>
              <a:t>char *, </a:t>
            </a:r>
            <a:r>
              <a:rPr lang="fr-FR" dirty="0" smtClean="0"/>
              <a:t>…)</a:t>
            </a:r>
            <a:r>
              <a:rPr lang="fr-FR" dirty="0"/>
              <a:t>;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char f[] = { -9L };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int</a:t>
            </a:r>
            <a:r>
              <a:rPr lang="fr-FR" dirty="0"/>
              <a:t> main (</a:t>
            </a:r>
            <a:r>
              <a:rPr lang="fr-FR" dirty="0" err="1"/>
              <a:t>void</a:t>
            </a:r>
            <a:r>
              <a:rPr lang="fr-FR" dirty="0"/>
              <a:t>) </a:t>
            </a:r>
            <a:r>
              <a:rPr lang="fr-FR" dirty="0" smtClean="0"/>
              <a:t>{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  </a:t>
            </a:r>
            <a:r>
              <a:rPr lang="fr-FR" dirty="0" err="1"/>
              <a:t>printf</a:t>
            </a:r>
            <a:r>
              <a:rPr lang="fr-FR" dirty="0"/>
              <a:t> ("%d\n", 255 | f[0]); </a:t>
            </a:r>
            <a:br>
              <a:rPr lang="fr-FR" dirty="0"/>
            </a:br>
            <a:r>
              <a:rPr lang="fr-FR" dirty="0"/>
              <a:t>} 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4953000"/>
            <a:ext cx="4876800" cy="14465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/>
              <a:t>Intel </a:t>
            </a:r>
            <a:r>
              <a:rPr lang="en-US" sz="3200" b="1" dirty="0" smtClean="0"/>
              <a:t>CC </a:t>
            </a:r>
            <a:r>
              <a:rPr lang="en-US" sz="3200" b="1" dirty="0"/>
              <a:t>12.0.5 for x86-64 is wrong at “</a:t>
            </a:r>
            <a:r>
              <a:rPr lang="en-US" sz="3200" b="1" dirty="0" smtClean="0"/>
              <a:t>-fast </a:t>
            </a:r>
            <a:r>
              <a:rPr lang="en-US" sz="3200" b="1" dirty="0"/>
              <a:t>-</a:t>
            </a:r>
            <a:r>
              <a:rPr lang="en-US" sz="3200" b="1" dirty="0" err="1"/>
              <a:t>ipo</a:t>
            </a:r>
            <a:r>
              <a:rPr lang="en-US" sz="32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7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printf</a:t>
            </a:r>
            <a:r>
              <a:rPr lang="en-US" dirty="0"/>
              <a:t> (</a:t>
            </a:r>
            <a:r>
              <a:rPr lang="en-US" dirty="0" err="1"/>
              <a:t>const</a:t>
            </a:r>
            <a:r>
              <a:rPr lang="en-US" dirty="0"/>
              <a:t> char *, ...);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const</a:t>
            </a:r>
            <a:r>
              <a:rPr lang="en-US" dirty="0"/>
              <a:t> union {</a:t>
            </a:r>
          </a:p>
          <a:p>
            <a:pPr marL="0" indent="0">
              <a:buNone/>
            </a:pPr>
            <a:r>
              <a:rPr lang="en-US" dirty="0"/>
              <a:t>  short f1;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f2 : 13;</a:t>
            </a:r>
          </a:p>
          <a:p>
            <a:pPr marL="0" indent="0">
              <a:buNone/>
            </a:pPr>
            <a:r>
              <a:rPr lang="en-US" dirty="0"/>
              <a:t>} a = { 30155 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 (void)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 ("%d\n", a.f1);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 ("%d\n", a.f2);</a:t>
            </a:r>
          </a:p>
          <a:p>
            <a:pPr marL="0" indent="0">
              <a:buNone/>
            </a:pPr>
            <a:r>
              <a:rPr lang="en-US" dirty="0"/>
              <a:t>  return 0;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1794808"/>
            <a:ext cx="4419600" cy="1938992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sz="3200" b="1" dirty="0" smtClean="0"/>
              <a:t>GCC 4.4.3 from Ubuntu 10.04 LTS for x86-64 is wrong at -O1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731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These test cases were produced automatically by our tool</a:t>
            </a:r>
          </a:p>
          <a:p>
            <a:pPr lvl="1"/>
            <a:r>
              <a:rPr lang="en-US" dirty="0" smtClean="0"/>
              <a:t>They are (I claim) pretty close to minimal</a:t>
            </a:r>
          </a:p>
          <a:p>
            <a:pPr lvl="1"/>
            <a:r>
              <a:rPr lang="en-US" dirty="0" smtClean="0"/>
              <a:t>Previous tools can’t produce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Prior art: Delta Debugging</a:t>
            </a:r>
          </a:p>
          <a:p>
            <a:pPr lvl="1"/>
            <a:r>
              <a:rPr lang="en-US" dirty="0" smtClean="0"/>
              <a:t>Greedy search for smaller test cases</a:t>
            </a:r>
          </a:p>
          <a:p>
            <a:pPr lvl="1"/>
            <a:r>
              <a:rPr lang="en-US" dirty="0" smtClean="0"/>
              <a:t>Deletes contiguous chunks of the input</a:t>
            </a:r>
          </a:p>
          <a:p>
            <a:r>
              <a:rPr lang="en-US" dirty="0" smtClean="0"/>
              <a:t>“Delta” tool from UC </a:t>
            </a:r>
            <a:r>
              <a:rPr lang="en-US" dirty="0" smtClean="0"/>
              <a:t>Berkeley</a:t>
            </a:r>
            <a:endParaRPr lang="en-US" dirty="0" smtClean="0"/>
          </a:p>
          <a:p>
            <a:pPr lvl="1"/>
            <a:r>
              <a:rPr lang="en-US" dirty="0" smtClean="0"/>
              <a:t>Implements Delta Debugging</a:t>
            </a:r>
          </a:p>
          <a:p>
            <a:pPr lvl="1"/>
            <a:r>
              <a:rPr lang="en-US" dirty="0" smtClean="0"/>
              <a:t>Operates at line granularity</a:t>
            </a:r>
          </a:p>
          <a:p>
            <a:pPr lvl="1"/>
            <a:r>
              <a:rPr lang="en-US" dirty="0" smtClean="0"/>
              <a:t>Commonly used by compiler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63AA-2C08-4D83-A867-9DFCA1D48A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solidFill>
            <a:srgbClr val="FF0000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11488</TotalTime>
  <Words>4228</Words>
  <Application>Microsoft Macintosh PowerPoint</Application>
  <PresentationFormat>On-screen Show (4:3)</PresentationFormat>
  <Paragraphs>573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Test-Case Reduction  for C Compiler Bugs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Eliminating the Call Stack  to Save RAM</dc:title>
  <dc:creator> </dc:creator>
  <cp:lastModifiedBy>John Regehr Unprivileged</cp:lastModifiedBy>
  <cp:revision>696</cp:revision>
  <dcterms:created xsi:type="dcterms:W3CDTF">2009-06-13T19:56:47Z</dcterms:created>
  <dcterms:modified xsi:type="dcterms:W3CDTF">2012-06-12T23:55:35Z</dcterms:modified>
</cp:coreProperties>
</file>