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63" r:id="rId2"/>
    <p:sldId id="1364" r:id="rId3"/>
    <p:sldId id="1367" r:id="rId4"/>
    <p:sldId id="1368" r:id="rId5"/>
    <p:sldId id="1369" r:id="rId6"/>
    <p:sldId id="1370" r:id="rId7"/>
    <p:sldId id="1401" r:id="rId8"/>
    <p:sldId id="1372" r:id="rId9"/>
    <p:sldId id="1373" r:id="rId10"/>
    <p:sldId id="1410" r:id="rId11"/>
    <p:sldId id="1376" r:id="rId12"/>
    <p:sldId id="1377" r:id="rId13"/>
    <p:sldId id="1378" r:id="rId14"/>
    <p:sldId id="1379" r:id="rId15"/>
    <p:sldId id="1381" r:id="rId16"/>
    <p:sldId id="1412" r:id="rId17"/>
    <p:sldId id="1415" r:id="rId18"/>
    <p:sldId id="1416" r:id="rId19"/>
    <p:sldId id="1436" r:id="rId20"/>
    <p:sldId id="1437" r:id="rId21"/>
    <p:sldId id="1433" r:id="rId22"/>
    <p:sldId id="1419" r:id="rId23"/>
    <p:sldId id="1432" r:id="rId24"/>
    <p:sldId id="1420" r:id="rId25"/>
    <p:sldId id="1421" r:id="rId26"/>
    <p:sldId id="1434" r:id="rId27"/>
    <p:sldId id="1417" r:id="rId28"/>
    <p:sldId id="1423" r:id="rId29"/>
    <p:sldId id="1424" r:id="rId30"/>
    <p:sldId id="1425" r:id="rId31"/>
    <p:sldId id="1428" r:id="rId32"/>
    <p:sldId id="1435" r:id="rId33"/>
    <p:sldId id="1427" r:id="rId34"/>
    <p:sldId id="1429" r:id="rId35"/>
    <p:sldId id="1430" r:id="rId36"/>
    <p:sldId id="1431" r:id="rId37"/>
    <p:sldId id="1388" r:id="rId38"/>
    <p:sldId id="138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62" autoAdjust="0"/>
    <p:restoredTop sz="95975" autoAdjust="0"/>
  </p:normalViewPr>
  <p:slideViewPr>
    <p:cSldViewPr snapToGrid="0" snapToObjects="1">
      <p:cViewPr>
        <p:scale>
          <a:sx n="90" d="100"/>
          <a:sy n="90" d="100"/>
        </p:scale>
        <p:origin x="-2824" y="-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2/3/16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2/3/16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Now let’s consider another scenario</a:t>
            </a:r>
            <a:r>
              <a:rPr lang="en-US" sz="1200" baseline="0" dirty="0" smtClean="0"/>
              <a:t> where AS C’s policy is to receive HTTP traffic on C2. 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such a fine grained policy is not possible with BGP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4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SDX enables more direct &amp; fine grained traffic control which is not</a:t>
            </a:r>
            <a:r>
              <a:rPr lang="en-US" baseline="0" dirty="0" smtClean="0"/>
              <a:t> possible in current networks. </a:t>
            </a:r>
          </a:p>
          <a:p>
            <a:r>
              <a:rPr lang="en-US" baseline="0" dirty="0" smtClean="0"/>
              <a:t>There are bunch of other applications that are also possible with SDX and you find more details about them in the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4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modes: (</a:t>
            </a:r>
            <a:r>
              <a:rPr lang="en-US" dirty="0" err="1" smtClean="0"/>
              <a:t>i</a:t>
            </a:r>
            <a:r>
              <a:rPr lang="en-US" dirty="0" smtClean="0"/>
              <a:t>) configuration and (ii)</a:t>
            </a:r>
            <a:r>
              <a:rPr lang="en-US" baseline="0" dirty="0" smtClean="0"/>
              <a:t> populating</a:t>
            </a:r>
          </a:p>
          <a:p>
            <a:r>
              <a:rPr lang="en-US" baseline="0" dirty="0" smtClean="0"/>
              <a:t>Compiler configures the parser, lays out the tables (cognizant of switch resources and capabilities), and translates the rules to map to the hardware tables</a:t>
            </a:r>
          </a:p>
          <a:p>
            <a:r>
              <a:rPr lang="en-US" baseline="0" dirty="0" smtClean="0"/>
              <a:t>The compiler could run directly on the switch (or at least some backend portion of the compiler would do 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4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Parser: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Programmable parser: translate parser description into a state machine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Fixed parser: verify that the parser description is consistent with the target processor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Control program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Table graph: dependencies  on processing order, opportunities for parallelism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Mapping to switch resources: physical tables, types of memory, sizes, combining tables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Rule translation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Verify rules agree with the types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Translate rules into the physical tables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1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6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we have developed a prototype of SDX. We</a:t>
            </a:r>
            <a:r>
              <a:rPr lang="en-US" baseline="0" dirty="0" smtClean="0"/>
              <a:t> have two different types of SDX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. One uses Transit portal to bring live traffic to the SDX switch and the other uses virtual containers in </a:t>
            </a:r>
            <a:r>
              <a:rPr lang="en-US" baseline="0" dirty="0" err="1" smtClean="0"/>
              <a:t>Mininet</a:t>
            </a:r>
            <a:r>
              <a:rPr lang="en-US" baseline="0" dirty="0" smtClean="0"/>
              <a:t> to emulate edge routers. We also have a demo after this session which shows how we develop two applications using SDX and how they interoperate with each other.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find more details about this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 from our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repo. We also have instructions for users to get started with SDX and try out their own new applications.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Content delivery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Keep local traffic local (cost, performance, privacy/wiretapping)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r>
              <a:rPr lang="en-US" sz="2200" dirty="0" smtClean="0">
                <a:latin typeface="Lucida Grande"/>
                <a:ea typeface="Lucida Grande"/>
                <a:cs typeface="Lucida Grande"/>
                <a:sym typeface="Lucida Grande"/>
              </a:rPr>
              <a:t>So let’s first take a look as what a typical Exchange Point looks like. 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lang="en-US" sz="2200" dirty="0" smtClean="0">
                <a:latin typeface="Lucida Grande"/>
                <a:ea typeface="Lucida Grande"/>
                <a:cs typeface="Lucida Grande"/>
                <a:sym typeface="Lucida Grande"/>
              </a:rPr>
              <a:t>Exchange points have multiple participants. Their edge routers are connected to each other using using IXP’s switching fabric. 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lang="en-US" sz="2200" dirty="0" smtClean="0">
                <a:latin typeface="Lucida Grande"/>
                <a:ea typeface="Lucida Grande"/>
                <a:cs typeface="Lucida Grande"/>
                <a:sym typeface="Lucida Grande"/>
              </a:rPr>
              <a:t>These edge routers use the IXP’s route server to exchange BGP routes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187963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r>
              <a:rPr lang="en-US" sz="2200" dirty="0" smtClean="0">
                <a:latin typeface="Lucida Grande"/>
                <a:ea typeface="Lucida Grande"/>
                <a:cs typeface="Lucida Grande"/>
                <a:sym typeface="Lucida Grande"/>
              </a:rPr>
              <a:t>Compared to these </a:t>
            </a:r>
            <a:r>
              <a:rPr lang="en-US" sz="2200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IXPs, we replace the switching fabric with SDN switches and the route server with SDX controller.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lang="en-US" sz="2200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This SDX controller,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lang="en-US" sz="2200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subsumes router server’s behavior of exchanging BGP routes 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lang="en-US" sz="2200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It also takes participant’s SDN specific policies as input, combines them together and pushes down the set of OF rules. </a:t>
            </a:r>
          </a:p>
        </p:txBody>
      </p:sp>
    </p:spTree>
    <p:extLst>
      <p:ext uri="{BB962C8B-B14F-4D97-AF65-F5344CB8AC3E}">
        <p14:creationId xmlns:p14="http://schemas.microsoft.com/office/powerpoint/2010/main" val="159619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8634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There are bunch of other applications that are also possible with SDX and you find more details about them in the paper.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Now let’s consider another scenario</a:t>
            </a:r>
            <a:r>
              <a:rPr lang="en-US" sz="2400" baseline="0" dirty="0" smtClean="0"/>
              <a:t> where AS C’s policy is to receive HTTP traffic on C2.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92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dx.cs.princet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sdx.cs.princeton.ed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44" y="2130426"/>
            <a:ext cx="797277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800000"/>
                </a:solidFill>
              </a:rPr>
              <a:t>SDX: A Software-Defined Internet </a:t>
            </a:r>
            <a:r>
              <a:rPr lang="en-US" dirty="0" smtClean="0">
                <a:solidFill>
                  <a:srgbClr val="800000"/>
                </a:solidFill>
              </a:rPr>
              <a:t>Ex</a:t>
            </a:r>
            <a:r>
              <a:rPr lang="en-US" sz="4400" dirty="0" smtClean="0">
                <a:solidFill>
                  <a:srgbClr val="800000"/>
                </a:solidFill>
              </a:rPr>
              <a:t>change Points</a:t>
            </a:r>
            <a:br>
              <a:rPr lang="en-US" sz="4400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800000"/>
                </a:solidFill>
              </a:rPr>
              <a:t>Where We’ve Been, and Where We’re Going</a:t>
            </a:r>
            <a:endParaRPr lang="en-US" sz="31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Nick Feamster</a:t>
            </a:r>
            <a:endParaRPr lang="en-US" b="1" dirty="0" smtClean="0"/>
          </a:p>
          <a:p>
            <a:r>
              <a:rPr lang="en-US" b="1" dirty="0" smtClean="0"/>
              <a:t>Princeton University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sdx.cs.princeton.edu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555" y="6067778"/>
            <a:ext cx="908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Arpit</a:t>
            </a:r>
            <a:r>
              <a:rPr lang="en-US" dirty="0" smtClean="0"/>
              <a:t> Gupta, </a:t>
            </a:r>
            <a:r>
              <a:rPr lang="en-US" dirty="0" err="1"/>
              <a:t>Rudiger</a:t>
            </a:r>
            <a:r>
              <a:rPr lang="en-US" dirty="0"/>
              <a:t> </a:t>
            </a:r>
            <a:r>
              <a:rPr lang="en-US" dirty="0" err="1"/>
              <a:t>Birkner</a:t>
            </a:r>
            <a:r>
              <a:rPr lang="en-US" dirty="0"/>
              <a:t>, </a:t>
            </a:r>
            <a:r>
              <a:rPr lang="en-US" dirty="0" smtClean="0"/>
              <a:t>Laurent </a:t>
            </a:r>
            <a:r>
              <a:rPr lang="en-US" dirty="0" err="1" smtClean="0"/>
              <a:t>Vanbever</a:t>
            </a:r>
            <a:r>
              <a:rPr lang="en-US" dirty="0" smtClean="0"/>
              <a:t>, Marco </a:t>
            </a:r>
            <a:r>
              <a:rPr lang="en-US" dirty="0" err="1" smtClean="0"/>
              <a:t>Canini</a:t>
            </a:r>
            <a:r>
              <a:rPr lang="en-US" dirty="0" smtClean="0"/>
              <a:t>, Russ Clark, Sean Donovan, Scott </a:t>
            </a:r>
            <a:r>
              <a:rPr lang="en-US" dirty="0" err="1" smtClean="0"/>
              <a:t>Shenker</a:t>
            </a:r>
            <a:r>
              <a:rPr lang="en-US" dirty="0" smtClean="0"/>
              <a:t>, Ethan Katz-Bassett, Brandon </a:t>
            </a:r>
            <a:r>
              <a:rPr lang="en-US" dirty="0" err="1" smtClean="0"/>
              <a:t>Schlinker</a:t>
            </a:r>
            <a:r>
              <a:rPr lang="en-US" dirty="0" smtClean="0"/>
              <a:t>, Muhammad </a:t>
            </a:r>
            <a:r>
              <a:rPr lang="en-US" dirty="0" err="1" smtClean="0"/>
              <a:t>Shahbaz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4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SDX Architecture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5" b="59593"/>
          <a:stretch/>
        </p:blipFill>
        <p:spPr>
          <a:xfrm>
            <a:off x="387558" y="1909492"/>
            <a:ext cx="8292280" cy="41282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43"/>
          <p:cNvSpPr/>
          <p:nvPr/>
        </p:nvSpPr>
        <p:spPr>
          <a:xfrm flipH="1" flipV="1">
            <a:off x="2205789" y="3913613"/>
            <a:ext cx="1015999" cy="1672171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43"/>
          <p:cNvSpPr/>
          <p:nvPr/>
        </p:nvSpPr>
        <p:spPr>
          <a:xfrm flipH="1">
            <a:off x="2380045" y="2486527"/>
            <a:ext cx="4036940" cy="1289491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Shape 443"/>
          <p:cNvSpPr/>
          <p:nvPr/>
        </p:nvSpPr>
        <p:spPr>
          <a:xfrm flipH="1">
            <a:off x="3507875" y="4265409"/>
            <a:ext cx="3069389" cy="147277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43"/>
          <p:cNvSpPr/>
          <p:nvPr/>
        </p:nvSpPr>
        <p:spPr>
          <a:xfrm>
            <a:off x="6670842" y="2738547"/>
            <a:ext cx="173790" cy="117506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443"/>
          <p:cNvSpPr/>
          <p:nvPr/>
        </p:nvSpPr>
        <p:spPr>
          <a:xfrm flipH="1">
            <a:off x="4438316" y="2486529"/>
            <a:ext cx="2138946" cy="142708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19"/>
            <a:ext cx="8763000" cy="1143000"/>
          </a:xfrm>
        </p:spPr>
        <p:txBody>
          <a:bodyPr/>
          <a:lstStyle/>
          <a:p>
            <a:r>
              <a:rPr lang="en-US" dirty="0"/>
              <a:t>Use Case: </a:t>
            </a:r>
            <a:r>
              <a:rPr lang="en-US" dirty="0" smtClean="0"/>
              <a:t>Prevent </a:t>
            </a:r>
            <a:r>
              <a:rPr lang="en-US" dirty="0" err="1" smtClean="0"/>
              <a:t>DDoS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060915" y="5585786"/>
            <a:ext cx="593414" cy="49119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Cloud 27"/>
          <p:cNvSpPr/>
          <p:nvPr/>
        </p:nvSpPr>
        <p:spPr>
          <a:xfrm>
            <a:off x="6004391" y="1648629"/>
            <a:ext cx="2012018" cy="121679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3544" y="3776018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3073" y="3776018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416986" y="2247357"/>
            <a:ext cx="593414" cy="4911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Cloud 36"/>
          <p:cNvSpPr/>
          <p:nvPr/>
        </p:nvSpPr>
        <p:spPr>
          <a:xfrm>
            <a:off x="1968428" y="5478690"/>
            <a:ext cx="2012018" cy="121679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1786632" y="3529522"/>
            <a:ext cx="593414" cy="49119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Cloud 43"/>
          <p:cNvSpPr/>
          <p:nvPr/>
        </p:nvSpPr>
        <p:spPr>
          <a:xfrm>
            <a:off x="525839" y="3176831"/>
            <a:ext cx="2012018" cy="121679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ape 459"/>
          <p:cNvSpPr/>
          <p:nvPr/>
        </p:nvSpPr>
        <p:spPr>
          <a:xfrm>
            <a:off x="815476" y="3585481"/>
            <a:ext cx="80210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400" dirty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2</a:t>
            </a:r>
            <a:endParaRPr sz="24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52" name="Shape 459"/>
          <p:cNvSpPr/>
          <p:nvPr/>
        </p:nvSpPr>
        <p:spPr>
          <a:xfrm>
            <a:off x="2380048" y="5876921"/>
            <a:ext cx="80210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1</a:t>
            </a:r>
            <a:endParaRPr sz="24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53" name="Shape 459"/>
          <p:cNvSpPr/>
          <p:nvPr/>
        </p:nvSpPr>
        <p:spPr>
          <a:xfrm>
            <a:off x="6976563" y="1875916"/>
            <a:ext cx="80210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3</a:t>
            </a:r>
            <a:endParaRPr sz="24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54" name="Shape 459"/>
          <p:cNvSpPr/>
          <p:nvPr/>
        </p:nvSpPr>
        <p:spPr>
          <a:xfrm>
            <a:off x="3703542" y="3375906"/>
            <a:ext cx="120781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SDX 1</a:t>
            </a:r>
            <a:endParaRPr sz="24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56" name="Shape 459"/>
          <p:cNvSpPr/>
          <p:nvPr/>
        </p:nvSpPr>
        <p:spPr>
          <a:xfrm>
            <a:off x="6844632" y="3375906"/>
            <a:ext cx="120781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SDX 2</a:t>
            </a:r>
            <a:endParaRPr sz="24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3" name="Shape 459"/>
          <p:cNvSpPr/>
          <p:nvPr/>
        </p:nvSpPr>
        <p:spPr>
          <a:xfrm>
            <a:off x="6577264" y="1248518"/>
            <a:ext cx="15582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Lucida Sans Regular"/>
                <a:cs typeface="Arial"/>
                <a:sym typeface="Lucida Sans Regular"/>
              </a:rPr>
              <a:t>Attacker</a:t>
            </a:r>
            <a:endParaRPr sz="2400" b="1" dirty="0">
              <a:solidFill>
                <a:srgbClr val="FF00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4" name="Shape 459"/>
          <p:cNvSpPr/>
          <p:nvPr/>
        </p:nvSpPr>
        <p:spPr>
          <a:xfrm>
            <a:off x="3934505" y="5876860"/>
            <a:ext cx="134602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Lucida Sans Regular"/>
                <a:cs typeface="Arial"/>
                <a:sym typeface="Lucida Sans Regular"/>
              </a:rPr>
              <a:t>Victim</a:t>
            </a:r>
            <a:endParaRPr sz="2400" b="1" dirty="0">
              <a:solidFill>
                <a:srgbClr val="FF00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9958" y="1648627"/>
            <a:ext cx="5327833" cy="1216800"/>
          </a:xfrm>
          <a:solidFill>
            <a:srgbClr val="B7DEE8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AS1 can remotely block attack traffic at SDX(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Shape 443"/>
          <p:cNvSpPr/>
          <p:nvPr/>
        </p:nvSpPr>
        <p:spPr>
          <a:xfrm flipH="1">
            <a:off x="3355474" y="4130842"/>
            <a:ext cx="909052" cy="1454943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1135"/>
          <p:cNvSpPr/>
          <p:nvPr/>
        </p:nvSpPr>
        <p:spPr>
          <a:xfrm>
            <a:off x="3507873" y="4130842"/>
            <a:ext cx="1224548" cy="1607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21600"/>
                </a:moveTo>
                <a:cubicBezTo>
                  <a:pt x="0" y="21600"/>
                  <a:pt x="10932" y="14421"/>
                  <a:pt x="16266" y="9494"/>
                </a:cubicBezTo>
                <a:cubicBezTo>
                  <a:pt x="21600" y="4567"/>
                  <a:pt x="20244" y="0"/>
                  <a:pt x="20244" y="0"/>
                </a:cubicBezTo>
              </a:path>
            </a:pathLst>
          </a:custGeom>
          <a:ln w="508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3" name="Shape 1135"/>
          <p:cNvSpPr/>
          <p:nvPr/>
        </p:nvSpPr>
        <p:spPr>
          <a:xfrm rot="3803810" flipH="1">
            <a:off x="4697123" y="3621404"/>
            <a:ext cx="264475" cy="2760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21600"/>
                </a:moveTo>
                <a:cubicBezTo>
                  <a:pt x="0" y="21600"/>
                  <a:pt x="10932" y="14421"/>
                  <a:pt x="16266" y="9494"/>
                </a:cubicBezTo>
                <a:cubicBezTo>
                  <a:pt x="21600" y="4567"/>
                  <a:pt x="20244" y="0"/>
                  <a:pt x="20244" y="0"/>
                </a:cubicBezTo>
              </a:path>
            </a:pathLst>
          </a:custGeom>
          <a:ln w="508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7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ea typeface="Lucida Sans Regular"/>
                <a:cs typeface="Arial"/>
                <a:sym typeface="Lucida Sans Regular"/>
              </a:rPr>
              <a:t>SDX-based </a:t>
            </a:r>
            <a:r>
              <a:rPr lang="en-US" dirty="0" err="1" smtClean="0">
                <a:ea typeface="Lucida Sans Regular"/>
                <a:cs typeface="Arial"/>
                <a:sym typeface="Lucida Sans Regular"/>
              </a:rPr>
              <a:t>DDoS</a:t>
            </a:r>
            <a:r>
              <a:rPr lang="en-US" dirty="0" smtClean="0">
                <a:ea typeface="Lucida Sans Regular"/>
                <a:cs typeface="Arial"/>
                <a:sym typeface="Lucida Sans Regular"/>
              </a:rPr>
              <a:t> protection vs.</a:t>
            </a:r>
            <a:br>
              <a:rPr lang="en-US" dirty="0" smtClean="0">
                <a:ea typeface="Lucida Sans Regular"/>
                <a:cs typeface="Arial"/>
                <a:sym typeface="Lucida Sans Regular"/>
              </a:rPr>
            </a:br>
            <a:r>
              <a:rPr lang="en-US" dirty="0" smtClean="0">
                <a:ea typeface="Lucida Sans Regular"/>
                <a:cs typeface="Arial"/>
                <a:sym typeface="Lucida Sans Regular"/>
              </a:rPr>
              <a:t>Traditional Defenses/</a:t>
            </a:r>
            <a:r>
              <a:rPr lang="en-US" dirty="0" err="1" smtClean="0">
                <a:ea typeface="Lucida Sans Regular"/>
                <a:cs typeface="Arial"/>
                <a:sym typeface="Lucida Sans Regular"/>
              </a:rPr>
              <a:t>Blackholing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877680"/>
            <a:ext cx="847296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Remote influence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Physical connectivity to SDX not required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More specific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Drop rules based on multiple header fields, source address, destination address, port number …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Coordinated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Drop rules can be coordinated across multiple IXPs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450"/>
          <p:cNvSpPr/>
          <p:nvPr/>
        </p:nvSpPr>
        <p:spPr>
          <a:xfrm flipH="1" flipV="1">
            <a:off x="4896686" y="4585718"/>
            <a:ext cx="373180" cy="83592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Inbound </a:t>
            </a:r>
            <a:r>
              <a:rPr lang="en-US" dirty="0">
                <a:latin typeface="Arial"/>
                <a:cs typeface="Arial"/>
              </a:rPr>
              <a:t>Traffic Engineering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Shape 441"/>
          <p:cNvSpPr/>
          <p:nvPr/>
        </p:nvSpPr>
        <p:spPr>
          <a:xfrm flipH="1" flipV="1">
            <a:off x="4777739" y="4418578"/>
            <a:ext cx="1952292" cy="956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442"/>
          <p:cNvSpPr/>
          <p:nvPr/>
        </p:nvSpPr>
        <p:spPr>
          <a:xfrm flipH="1" flipV="1">
            <a:off x="4693116" y="3449218"/>
            <a:ext cx="15" cy="734223"/>
          </a:xfrm>
          <a:prstGeom prst="line">
            <a:avLst/>
          </a:prstGeom>
          <a:ln w="31750">
            <a:solidFill>
              <a:srgbClr val="FF6600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43"/>
          <p:cNvSpPr/>
          <p:nvPr/>
        </p:nvSpPr>
        <p:spPr>
          <a:xfrm flipH="1">
            <a:off x="2781082" y="4428129"/>
            <a:ext cx="1636292" cy="1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3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50"/>
          <p:cNvSpPr/>
          <p:nvPr/>
        </p:nvSpPr>
        <p:spPr>
          <a:xfrm flipV="1">
            <a:off x="4065810" y="4428142"/>
            <a:ext cx="351564" cy="1171193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686854" y="5421646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325" y="4183441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11" y="2350140"/>
            <a:ext cx="1144871" cy="1099077"/>
          </a:xfrm>
          <a:prstGeom prst="rect">
            <a:avLst/>
          </a:prstGeom>
        </p:spPr>
      </p:pic>
      <p:sp>
        <p:nvSpPr>
          <p:cNvPr id="19" name="Shape 459"/>
          <p:cNvSpPr/>
          <p:nvPr/>
        </p:nvSpPr>
        <p:spPr>
          <a:xfrm>
            <a:off x="457200" y="4067987"/>
            <a:ext cx="1721084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A </a:t>
            </a:r>
            <a:b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</a:b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Router</a:t>
            </a:r>
            <a:endParaRPr sz="20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3759450" y="6087398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C Routers</a:t>
            </a:r>
            <a:endParaRPr lang="en-US" sz="2000" dirty="0">
              <a:solidFill>
                <a:schemeClr val="accent6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32" name="Shape 459"/>
          <p:cNvSpPr/>
          <p:nvPr/>
        </p:nvSpPr>
        <p:spPr>
          <a:xfrm>
            <a:off x="6730033" y="4940021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B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96472" y="1831995"/>
            <a:ext cx="1922866" cy="31966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459"/>
          <p:cNvSpPr/>
          <p:nvPr/>
        </p:nvSpPr>
        <p:spPr>
          <a:xfrm>
            <a:off x="3668118" y="1864545"/>
            <a:ext cx="177679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ea typeface="Lucida Sans Regular"/>
                <a:cs typeface="Arial"/>
                <a:sym typeface="Lucida Sans Regular"/>
              </a:rPr>
              <a:t>SDX Controller</a:t>
            </a:r>
            <a:endParaRPr lang="en-US" sz="2000" dirty="0"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6" name="Shape 378"/>
          <p:cNvSpPr/>
          <p:nvPr/>
        </p:nvSpPr>
        <p:spPr>
          <a:xfrm>
            <a:off x="5587704" y="2336715"/>
            <a:ext cx="63283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rgbClr val="FF2600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SDX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6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896688" y="5394007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51"/>
          <p:cNvSpPr/>
          <p:nvPr/>
        </p:nvSpPr>
        <p:spPr>
          <a:xfrm>
            <a:off x="4378616" y="4624057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C1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40" name="Shape 351"/>
          <p:cNvSpPr/>
          <p:nvPr/>
        </p:nvSpPr>
        <p:spPr>
          <a:xfrm>
            <a:off x="5074253" y="4624057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C2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42" name="Shape 301"/>
          <p:cNvSpPr/>
          <p:nvPr/>
        </p:nvSpPr>
        <p:spPr>
          <a:xfrm rot="7672914" flipV="1">
            <a:off x="3682944" y="3604378"/>
            <a:ext cx="1504851" cy="1582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5" extrusionOk="0">
                <a:moveTo>
                  <a:pt x="21600" y="21235"/>
                </a:moveTo>
                <a:cubicBezTo>
                  <a:pt x="18143" y="6709"/>
                  <a:pt x="10943" y="-365"/>
                  <a:pt x="0" y="14"/>
                </a:cubicBezTo>
              </a:path>
            </a:pathLst>
          </a:custGeom>
          <a:noFill/>
          <a:ln w="76200" cmpd="sng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64291" tIns="32146" rIns="64291" bIns="32146"/>
          <a:lstStyle/>
          <a:p>
            <a:pPr lvl="0"/>
            <a:endParaRPr dirty="0">
              <a:latin typeface="Arial"/>
              <a:cs typeface="Arial"/>
            </a:endParaRPr>
          </a:p>
        </p:txBody>
      </p:sp>
      <p:sp>
        <p:nvSpPr>
          <p:cNvPr id="43" name="Shape 351"/>
          <p:cNvSpPr/>
          <p:nvPr/>
        </p:nvSpPr>
        <p:spPr>
          <a:xfrm>
            <a:off x="2621159" y="4956692"/>
            <a:ext cx="14268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Lucida Sans Regular"/>
                <a:cs typeface="Arial"/>
                <a:sym typeface="Lucida Sans Regular"/>
              </a:rPr>
              <a:t>10.0.0.0/8</a:t>
            </a:r>
            <a:endParaRPr sz="2400" b="1" dirty="0">
              <a:solidFill>
                <a:srgbClr val="FF00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0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Traffic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1" name="Shape 1022"/>
          <p:cNvSpPr/>
          <p:nvPr/>
        </p:nvSpPr>
        <p:spPr>
          <a:xfrm>
            <a:off x="2667000" y="7214801"/>
            <a:ext cx="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/>
            </a:pPr>
            <a:endParaRPr sz="1800" dirty="0"/>
          </a:p>
        </p:txBody>
      </p:sp>
      <p:sp>
        <p:nvSpPr>
          <p:cNvPr id="7" name="Shape 450"/>
          <p:cNvSpPr/>
          <p:nvPr/>
        </p:nvSpPr>
        <p:spPr>
          <a:xfrm flipH="1" flipV="1">
            <a:off x="6069665" y="2780147"/>
            <a:ext cx="373180" cy="83592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441"/>
          <p:cNvSpPr/>
          <p:nvPr/>
        </p:nvSpPr>
        <p:spPr>
          <a:xfrm flipH="1" flipV="1">
            <a:off x="5950718" y="2613008"/>
            <a:ext cx="1952292" cy="956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43"/>
          <p:cNvSpPr/>
          <p:nvPr/>
        </p:nvSpPr>
        <p:spPr>
          <a:xfrm flipH="1">
            <a:off x="3954061" y="2622558"/>
            <a:ext cx="1636292" cy="1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175250" y="231979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7811022" y="2271257"/>
            <a:ext cx="778812" cy="61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450"/>
          <p:cNvSpPr/>
          <p:nvPr/>
        </p:nvSpPr>
        <p:spPr>
          <a:xfrm flipV="1">
            <a:off x="5238789" y="2622573"/>
            <a:ext cx="351564" cy="1171193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859833" y="3616076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8302" y="2377870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59"/>
          <p:cNvSpPr/>
          <p:nvPr/>
        </p:nvSpPr>
        <p:spPr>
          <a:xfrm>
            <a:off x="2693349" y="3113373"/>
            <a:ext cx="172108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A Router</a:t>
            </a:r>
            <a:endParaRPr sz="20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16" name="Shape 459"/>
          <p:cNvSpPr/>
          <p:nvPr/>
        </p:nvSpPr>
        <p:spPr>
          <a:xfrm>
            <a:off x="4932429" y="4281829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C Routers</a:t>
            </a:r>
            <a:endParaRPr lang="en-US" sz="2000" dirty="0">
              <a:solidFill>
                <a:schemeClr val="accent6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17" name="Shape 459"/>
          <p:cNvSpPr/>
          <p:nvPr/>
        </p:nvSpPr>
        <p:spPr>
          <a:xfrm>
            <a:off x="7519087" y="3113373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B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pic>
        <p:nvPicPr>
          <p:cNvPr id="1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069667" y="3588436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351"/>
          <p:cNvSpPr/>
          <p:nvPr/>
        </p:nvSpPr>
        <p:spPr>
          <a:xfrm>
            <a:off x="5551595" y="2818486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C1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0" name="Shape 351"/>
          <p:cNvSpPr/>
          <p:nvPr/>
        </p:nvSpPr>
        <p:spPr>
          <a:xfrm>
            <a:off x="6247232" y="2818486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C2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77673" y="2137549"/>
            <a:ext cx="1837271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346110" y="2137549"/>
            <a:ext cx="1837271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98149" y="1410346"/>
            <a:ext cx="23051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Incoming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Shape 351"/>
          <p:cNvSpPr/>
          <p:nvPr/>
        </p:nvSpPr>
        <p:spPr>
          <a:xfrm>
            <a:off x="3371342" y="3674117"/>
            <a:ext cx="14268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Lucida Sans Regular"/>
                <a:cs typeface="Arial"/>
                <a:sym typeface="Lucida Sans Regular"/>
              </a:rPr>
              <a:t>10.0.0.0/8</a:t>
            </a:r>
            <a:endParaRPr sz="2400" b="1" dirty="0">
              <a:solidFill>
                <a:srgbClr val="FF00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49294"/>
              </p:ext>
            </p:extLst>
          </p:nvPr>
        </p:nvGraphicFramePr>
        <p:xfrm>
          <a:off x="334084" y="4816314"/>
          <a:ext cx="8324442" cy="151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296"/>
                <a:gridCol w="1018871"/>
                <a:gridCol w="1476625"/>
                <a:gridCol w="309165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Incoming Traffic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Out Port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BGP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Using SDX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705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dstport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= 80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45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1" name="Shape 1022"/>
          <p:cNvSpPr/>
          <p:nvPr/>
        </p:nvSpPr>
        <p:spPr>
          <a:xfrm>
            <a:off x="2667000" y="7214801"/>
            <a:ext cx="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/>
            </a:pPr>
            <a:endParaRPr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03689"/>
              </p:ext>
            </p:extLst>
          </p:nvPr>
        </p:nvGraphicFramePr>
        <p:xfrm>
          <a:off x="334084" y="4816312"/>
          <a:ext cx="861674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13"/>
                <a:gridCol w="1054648"/>
                <a:gridCol w="1528475"/>
                <a:gridCol w="320021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Incoming Traffic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Out Port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BGP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Using SDX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dstport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= 80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match(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dstport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=80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(C1)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hape 450"/>
          <p:cNvSpPr/>
          <p:nvPr/>
        </p:nvSpPr>
        <p:spPr>
          <a:xfrm flipH="1" flipV="1">
            <a:off x="6069665" y="2780147"/>
            <a:ext cx="373180" cy="83592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441"/>
          <p:cNvSpPr/>
          <p:nvPr/>
        </p:nvSpPr>
        <p:spPr>
          <a:xfrm flipH="1" flipV="1">
            <a:off x="5950718" y="2613008"/>
            <a:ext cx="1952292" cy="956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43"/>
          <p:cNvSpPr/>
          <p:nvPr/>
        </p:nvSpPr>
        <p:spPr>
          <a:xfrm flipH="1">
            <a:off x="3954061" y="2622558"/>
            <a:ext cx="1636292" cy="1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175250" y="231979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7811022" y="2271257"/>
            <a:ext cx="778812" cy="61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450"/>
          <p:cNvSpPr/>
          <p:nvPr/>
        </p:nvSpPr>
        <p:spPr>
          <a:xfrm flipV="1">
            <a:off x="5238789" y="2622573"/>
            <a:ext cx="351564" cy="1171193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859833" y="3616076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8302" y="2377870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59"/>
          <p:cNvSpPr/>
          <p:nvPr/>
        </p:nvSpPr>
        <p:spPr>
          <a:xfrm>
            <a:off x="2693349" y="3113373"/>
            <a:ext cx="172108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A Router</a:t>
            </a:r>
            <a:endParaRPr sz="20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16" name="Shape 459"/>
          <p:cNvSpPr/>
          <p:nvPr/>
        </p:nvSpPr>
        <p:spPr>
          <a:xfrm>
            <a:off x="4932429" y="4281829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C Routers</a:t>
            </a:r>
            <a:endParaRPr lang="en-US" sz="2000" dirty="0">
              <a:solidFill>
                <a:schemeClr val="accent6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17" name="Shape 459"/>
          <p:cNvSpPr/>
          <p:nvPr/>
        </p:nvSpPr>
        <p:spPr>
          <a:xfrm>
            <a:off x="7519087" y="3113373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B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pic>
        <p:nvPicPr>
          <p:cNvPr id="1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069667" y="3588436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351"/>
          <p:cNvSpPr/>
          <p:nvPr/>
        </p:nvSpPr>
        <p:spPr>
          <a:xfrm>
            <a:off x="5551595" y="2818486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C1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0" name="Shape 351"/>
          <p:cNvSpPr/>
          <p:nvPr/>
        </p:nvSpPr>
        <p:spPr>
          <a:xfrm>
            <a:off x="6247232" y="2818486"/>
            <a:ext cx="32786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5E5E5E"/>
                </a:solidFill>
                <a:latin typeface="Arial"/>
                <a:ea typeface="Lucida Sans Regular"/>
                <a:cs typeface="Arial"/>
                <a:sym typeface="Lucida Sans Regular"/>
              </a:rPr>
              <a:t>C2</a:t>
            </a:r>
            <a:endParaRPr sz="2000" b="1" dirty="0">
              <a:solidFill>
                <a:srgbClr val="FF93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77673" y="2137549"/>
            <a:ext cx="1837271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346110" y="2137549"/>
            <a:ext cx="1837271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98149" y="1554142"/>
            <a:ext cx="23051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Incoming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Shape 351"/>
          <p:cNvSpPr/>
          <p:nvPr/>
        </p:nvSpPr>
        <p:spPr>
          <a:xfrm>
            <a:off x="3371342" y="3674117"/>
            <a:ext cx="14268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Lucida Sans Regular"/>
                <a:cs typeface="Arial"/>
                <a:sym typeface="Lucida Sans Regular"/>
              </a:rPr>
              <a:t>10.0.0.0/8</a:t>
            </a:r>
            <a:endParaRPr sz="2400" b="1" dirty="0">
              <a:solidFill>
                <a:srgbClr val="FF0000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34084" y="3793764"/>
            <a:ext cx="8616746" cy="765381"/>
          </a:xfrm>
          <a:solidFill>
            <a:srgbClr val="B7DEE8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Enables fine-grained traffic engineering policies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Inbound Traffic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BGP RIBs &amp; update traces from large EU IXP</a:t>
            </a:r>
          </a:p>
          <a:p>
            <a:endParaRPr lang="en-US" dirty="0" smtClean="0"/>
          </a:p>
          <a:p>
            <a:r>
              <a:rPr lang="en-US" dirty="0" smtClean="0"/>
              <a:t>511 IXP participants</a:t>
            </a:r>
          </a:p>
          <a:p>
            <a:endParaRPr lang="en-US" dirty="0"/>
          </a:p>
          <a:p>
            <a:r>
              <a:rPr lang="en-US" dirty="0" smtClean="0"/>
              <a:t>96 million peering routes for </a:t>
            </a:r>
            <a:r>
              <a:rPr lang="en-US" dirty="0"/>
              <a:t>300K IP prefixes</a:t>
            </a:r>
          </a:p>
          <a:p>
            <a:endParaRPr lang="en-US" dirty="0" smtClean="0"/>
          </a:p>
          <a:p>
            <a:r>
              <a:rPr lang="en-US" dirty="0" smtClean="0"/>
              <a:t>25K BGP updates for 2-hour duration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SDX Design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Unoptimized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Data-plane policy in a single rule table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SDX paper (SIGCOMM’14)</a:t>
            </a:r>
          </a:p>
          <a:p>
            <a:pPr lvl="1"/>
            <a:r>
              <a:rPr lang="en-US" dirty="0" smtClean="0"/>
              <a:t>Encoding outbound neighbor in BGP next-hop</a:t>
            </a:r>
          </a:p>
          <a:p>
            <a:pPr lvl="1"/>
            <a:r>
              <a:rPr lang="en-US" dirty="0" smtClean="0"/>
              <a:t>Single SDX rule table (</a:t>
            </a:r>
            <a:r>
              <a:rPr lang="en-US" dirty="0" err="1" smtClean="0"/>
              <a:t>OpenFlow</a:t>
            </a:r>
            <a:r>
              <a:rPr lang="en-US" dirty="0" smtClean="0"/>
              <a:t> 1.0)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iSDX</a:t>
            </a:r>
            <a:r>
              <a:rPr lang="en-US" dirty="0" smtClean="0">
                <a:solidFill>
                  <a:srgbClr val="000090"/>
                </a:solidFill>
              </a:rPr>
              <a:t> paper (in submission)</a:t>
            </a:r>
          </a:p>
          <a:p>
            <a:pPr lvl="1"/>
            <a:r>
              <a:rPr lang="en-US" dirty="0" smtClean="0"/>
              <a:t>Encoding BGP reachability in BGP next-hop</a:t>
            </a:r>
          </a:p>
          <a:p>
            <a:pPr lvl="1"/>
            <a:r>
              <a:rPr lang="en-US" dirty="0" smtClean="0"/>
              <a:t>Multi-stage SDX rule table</a:t>
            </a:r>
          </a:p>
          <a:p>
            <a:pPr lvl="1"/>
            <a:r>
              <a:rPr lang="en-US" dirty="0" smtClean="0"/>
              <a:t>Partitioning of </a:t>
            </a:r>
            <a:r>
              <a:rPr lang="en-US" dirty="0" smtClean="0"/>
              <a:t>forwarding </a:t>
            </a:r>
            <a:r>
              <a:rPr lang="en-US" dirty="0" smtClean="0"/>
              <a:t>equivalence </a:t>
            </a:r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 at IXP-</a:t>
            </a:r>
            <a:r>
              <a:rPr lang="en-US" dirty="0" smtClean="0"/>
              <a:t>Scale!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492" y="1729768"/>
            <a:ext cx="7204816" cy="44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8277" y="6015343"/>
            <a:ext cx="5652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BGP routes and updates for large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EU IXP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a commodity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ardware switch</a:t>
            </a:r>
          </a:p>
        </p:txBody>
      </p:sp>
    </p:spTree>
    <p:extLst>
      <p:ext uri="{BB962C8B-B14F-4D97-AF65-F5344CB8AC3E}">
        <p14:creationId xmlns:p14="http://schemas.microsoft.com/office/powerpoint/2010/main" val="211605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Running code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available from </a:t>
            </a:r>
            <a:r>
              <a:rPr lang="en-US" dirty="0">
                <a:hlinkClick r:id="rId2"/>
              </a:rPr>
              <a:t>http://sdx.cs.princeton.edu</a:t>
            </a:r>
            <a:endParaRPr lang="en-US" dirty="0"/>
          </a:p>
          <a:p>
            <a:pPr lvl="1"/>
            <a:r>
              <a:rPr lang="en-US" dirty="0"/>
              <a:t>Used in </a:t>
            </a:r>
            <a:r>
              <a:rPr lang="en-US" dirty="0" err="1"/>
              <a:t>Coursera</a:t>
            </a:r>
            <a:r>
              <a:rPr lang="en-US" dirty="0"/>
              <a:t> course on SDN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SDX </a:t>
            </a:r>
            <a:r>
              <a:rPr lang="en-US" dirty="0" err="1">
                <a:solidFill>
                  <a:srgbClr val="000090"/>
                </a:solidFill>
              </a:rPr>
              <a:t>testbeds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Transit Portal for “in the wild” experiments</a:t>
            </a:r>
          </a:p>
          <a:p>
            <a:pPr lvl="1"/>
            <a:r>
              <a:rPr lang="en-US" dirty="0" err="1"/>
              <a:t>Mininet</a:t>
            </a:r>
            <a:r>
              <a:rPr lang="en-US" dirty="0"/>
              <a:t> for controller experiments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Ongoing deployment efforts</a:t>
            </a:r>
          </a:p>
          <a:p>
            <a:pPr lvl="1"/>
            <a:r>
              <a:rPr lang="en-US" dirty="0"/>
              <a:t>Inter-agency exchange (NSA)</a:t>
            </a:r>
          </a:p>
          <a:p>
            <a:pPr lvl="1"/>
            <a:r>
              <a:rPr lang="en-US" dirty="0"/>
              <a:t>Large European IXP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9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9" y="1600200"/>
            <a:ext cx="881944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Changing how we design &amp; manage networks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Data centers, backbones, enterprises, …</a:t>
            </a:r>
          </a:p>
          <a:p>
            <a:r>
              <a:rPr lang="en-US" dirty="0" smtClean="0">
                <a:latin typeface="Arial"/>
                <a:cs typeface="Arial"/>
              </a:rPr>
              <a:t>But, so far, mostly </a:t>
            </a:r>
            <a:r>
              <a:rPr lang="en-US" i="1" dirty="0" smtClean="0">
                <a:latin typeface="Arial"/>
                <a:cs typeface="Arial"/>
              </a:rPr>
              <a:t>inside</a:t>
            </a:r>
            <a:r>
              <a:rPr lang="en-US" dirty="0" smtClean="0">
                <a:latin typeface="Arial"/>
                <a:cs typeface="Arial"/>
              </a:rPr>
              <a:t> these networks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Network virtualization, traffic engineering, …</a:t>
            </a:r>
            <a:br>
              <a:rPr lang="en-US" dirty="0" smtClean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In this talk: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Fundamentally change </a:t>
            </a:r>
            <a:r>
              <a:rPr lang="en-US" i="1" dirty="0" err="1" smtClean="0">
                <a:latin typeface="Arial"/>
                <a:cs typeface="Arial"/>
              </a:rPr>
              <a:t>interdomain</a:t>
            </a:r>
            <a:r>
              <a:rPr lang="en-US" dirty="0" smtClean="0">
                <a:latin typeface="Arial"/>
                <a:cs typeface="Arial"/>
              </a:rPr>
              <a:t> traffic delivery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Starting at the </a:t>
            </a:r>
            <a:r>
              <a:rPr lang="en-US" i="1" dirty="0" smtClean="0">
                <a:latin typeface="Arial"/>
                <a:cs typeface="Arial"/>
              </a:rPr>
              <a:t>boundaries</a:t>
            </a:r>
            <a:r>
              <a:rPr lang="en-US" dirty="0" smtClean="0">
                <a:latin typeface="Arial"/>
                <a:cs typeface="Arial"/>
              </a:rPr>
              <a:t> between domains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3292"/>
            <a:ext cx="8229600" cy="11430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New Technologies at Each Part of the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60222" y="2185988"/>
            <a:ext cx="1290991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301950"/>
            <a:ext cx="206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Monitoring</a:t>
            </a:r>
            <a:endParaRPr lang="en-US" sz="2800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308179" y="4800600"/>
            <a:ext cx="2339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</a:rPr>
              <a:t>Programmable</a:t>
            </a:r>
            <a:endParaRPr lang="en-US" sz="2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7042" y="1864440"/>
            <a:ext cx="1690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Writing Rules and Actions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2419350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/>
              <a:t>Analytics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112" y="2830690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More fine-grained and programmable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(INT)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2735" y="2983090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Customizable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755" y="3107689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Streaming capabilities, inference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031" y="5939255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Fully programmable data planes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  <p:bldP spid="2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New Technologies on the Horizon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Fully programmable data planes</a:t>
            </a:r>
          </a:p>
          <a:p>
            <a:pPr lvl="1"/>
            <a:r>
              <a:rPr lang="en-US" dirty="0" smtClean="0"/>
              <a:t>Highly programmable, protocol-independent packet processing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Better inference and decision-making, in real-time</a:t>
            </a:r>
          </a:p>
          <a:p>
            <a:pPr lvl="1"/>
            <a:r>
              <a:rPr lang="en-US" dirty="0" smtClean="0"/>
              <a:t>Scalable, high-speed, distributed stream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6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55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Fully-Programmable Data Planes:</a:t>
            </a:r>
            <a:br>
              <a:rPr lang="en-US" sz="3600" dirty="0" smtClean="0"/>
            </a:br>
            <a:r>
              <a:rPr lang="en-US" sz="3600" dirty="0" smtClean="0"/>
              <a:t>Protocol-Independent Packet Processing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00" y="5080609"/>
            <a:ext cx="3425774" cy="935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28674" y="1721332"/>
            <a:ext cx="3198869" cy="8064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4047" y="5966941"/>
            <a:ext cx="233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 Switch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71007" y="1761120"/>
            <a:ext cx="319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1A31"/>
                </a:solidFill>
              </a:rPr>
              <a:t>SDN Control Plane</a:t>
            </a:r>
            <a:endParaRPr lang="en-US" sz="2800" dirty="0">
              <a:solidFill>
                <a:srgbClr val="001A3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7155" y="2421194"/>
            <a:ext cx="0" cy="1232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7040" y="2425084"/>
            <a:ext cx="2023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1A31"/>
                </a:solidFill>
              </a:rPr>
              <a:t>Populating:</a:t>
            </a:r>
          </a:p>
          <a:p>
            <a:pPr algn="ctr"/>
            <a:r>
              <a:rPr lang="en-US" sz="2000" dirty="0" smtClean="0">
                <a:solidFill>
                  <a:srgbClr val="001A31"/>
                </a:solidFill>
              </a:rPr>
              <a:t>Installing and querying rules</a:t>
            </a:r>
            <a:endParaRPr lang="en-US" sz="2000" dirty="0">
              <a:solidFill>
                <a:srgbClr val="001A3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6049" y="3653314"/>
            <a:ext cx="3894825" cy="911368"/>
          </a:xfrm>
          <a:prstGeom prst="roundRect">
            <a:avLst/>
          </a:prstGeom>
          <a:solidFill>
            <a:schemeClr val="tx2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358" y="3885341"/>
            <a:ext cx="101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A31"/>
                </a:solidFill>
              </a:rPr>
              <a:t>Compiler</a:t>
            </a:r>
            <a:endParaRPr lang="en-US" sz="1600" dirty="0">
              <a:solidFill>
                <a:srgbClr val="001A3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58933" y="4541458"/>
            <a:ext cx="0" cy="742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78114" y="2421194"/>
            <a:ext cx="0" cy="1232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48669" y="4541458"/>
            <a:ext cx="0" cy="742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0971" y="2438110"/>
            <a:ext cx="2023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1A31"/>
                </a:solidFill>
              </a:rPr>
              <a:t>Configuring</a:t>
            </a:r>
            <a:r>
              <a:rPr lang="en-US" sz="2000" dirty="0" smtClean="0">
                <a:solidFill>
                  <a:srgbClr val="001A31"/>
                </a:solidFill>
              </a:rPr>
              <a:t>:</a:t>
            </a:r>
          </a:p>
          <a:p>
            <a:pPr algn="ctr"/>
            <a:r>
              <a:rPr lang="en-US" sz="2000" dirty="0" smtClean="0">
                <a:solidFill>
                  <a:srgbClr val="001A31"/>
                </a:solidFill>
              </a:rPr>
              <a:t>Parser, tables, and control flow</a:t>
            </a:r>
            <a:endParaRPr lang="en-US" sz="2000" dirty="0">
              <a:solidFill>
                <a:srgbClr val="001A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6078" y="3787927"/>
            <a:ext cx="174763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Parser &amp; Table Configuration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9357" y="3787927"/>
            <a:ext cx="12151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</a:t>
            </a:r>
            <a:br>
              <a:rPr lang="en-US" dirty="0" smtClean="0"/>
            </a:br>
            <a:r>
              <a:rPr lang="en-US" dirty="0" smtClean="0"/>
              <a:t>Translator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  <a:endCxn id="18" idx="1"/>
          </p:cNvCxnSpPr>
          <p:nvPr/>
        </p:nvCxnSpPr>
        <p:spPr>
          <a:xfrm>
            <a:off x="3823709" y="4111093"/>
            <a:ext cx="415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7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Customization with P4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96146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Parser</a:t>
            </a:r>
          </a:p>
          <a:p>
            <a:pPr lvl="1"/>
            <a:r>
              <a:rPr lang="en-US" dirty="0" smtClean="0"/>
              <a:t>Programmable parser: translate to state machine</a:t>
            </a:r>
          </a:p>
          <a:p>
            <a:pPr lvl="1"/>
            <a:r>
              <a:rPr lang="en-US" dirty="0" smtClean="0"/>
              <a:t>Fixed parser: verify the description is consistent</a:t>
            </a:r>
          </a:p>
          <a:p>
            <a:r>
              <a:rPr lang="en-US" b="1" dirty="0" smtClean="0"/>
              <a:t>Control </a:t>
            </a:r>
            <a:r>
              <a:rPr lang="en-US" b="1" dirty="0" smtClean="0"/>
              <a:t>Flow</a:t>
            </a:r>
            <a:endParaRPr lang="en-US" b="1" dirty="0" smtClean="0"/>
          </a:p>
          <a:p>
            <a:pPr lvl="1"/>
            <a:r>
              <a:rPr lang="en-US" dirty="0" smtClean="0"/>
              <a:t>Target-independent: table graph of dependencies</a:t>
            </a:r>
          </a:p>
          <a:p>
            <a:pPr lvl="1"/>
            <a:r>
              <a:rPr lang="en-US" dirty="0" smtClean="0"/>
              <a:t>Target-dependent: mapping to switch resources</a:t>
            </a:r>
          </a:p>
          <a:p>
            <a:r>
              <a:rPr lang="en-US" b="1" dirty="0" smtClean="0"/>
              <a:t>Actions</a:t>
            </a:r>
            <a:endParaRPr lang="en-US" b="1" dirty="0" smtClean="0"/>
          </a:p>
          <a:p>
            <a:pPr lvl="1"/>
            <a:r>
              <a:rPr lang="en-US" dirty="0" smtClean="0"/>
              <a:t>Specification of custom actions</a:t>
            </a:r>
            <a:endParaRPr lang="en-US" dirty="0" smtClean="0"/>
          </a:p>
          <a:p>
            <a:pPr lvl="1"/>
            <a:r>
              <a:rPr lang="en-US" dirty="0" smtClean="0"/>
              <a:t>Translation of actions into underlying source code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5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to Target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Software switches</a:t>
            </a:r>
          </a:p>
          <a:p>
            <a:pPr lvl="1"/>
            <a:r>
              <a:rPr lang="en-US" dirty="0" smtClean="0"/>
              <a:t>Directly map the table graph to switch tables</a:t>
            </a:r>
          </a:p>
          <a:p>
            <a:pPr lvl="1"/>
            <a:r>
              <a:rPr lang="en-US" dirty="0" smtClean="0"/>
              <a:t>Recompile switch with new parse/match/action</a:t>
            </a:r>
            <a:endParaRPr lang="en-US" dirty="0" smtClean="0"/>
          </a:p>
          <a:p>
            <a:r>
              <a:rPr lang="en-US" dirty="0" smtClean="0"/>
              <a:t>Hardware switches with RAM and TCAM</a:t>
            </a:r>
          </a:p>
          <a:p>
            <a:pPr lvl="1"/>
            <a:r>
              <a:rPr lang="en-US" dirty="0" smtClean="0"/>
              <a:t>RAM: hash table for tables with exact match</a:t>
            </a:r>
          </a:p>
          <a:p>
            <a:pPr lvl="1"/>
            <a:r>
              <a:rPr lang="en-US" dirty="0" smtClean="0"/>
              <a:t>TCAM: for tables with wildcards in the match</a:t>
            </a:r>
          </a:p>
          <a:p>
            <a:r>
              <a:rPr lang="en-US" dirty="0" smtClean="0"/>
              <a:t>Switches with parallel tables</a:t>
            </a:r>
          </a:p>
          <a:p>
            <a:pPr lvl="1"/>
            <a:r>
              <a:rPr lang="en-US" dirty="0" smtClean="0"/>
              <a:t>Analyze table graph for possible concurrency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New Technologies at Each Part of the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60222" y="2185988"/>
            <a:ext cx="1290991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301950"/>
            <a:ext cx="206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Monitoring</a:t>
            </a:r>
            <a:endParaRPr lang="en-US" sz="2800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308179" y="4800600"/>
            <a:ext cx="2339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</a:rPr>
              <a:t>Programmable</a:t>
            </a:r>
            <a:endParaRPr lang="en-US" sz="2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7042" y="1864440"/>
            <a:ext cx="1690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Writing Rules and Actions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2419350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/>
              <a:t>Analytics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112" y="2830690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More fine-grained and programmable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(INT)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2735" y="2983090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Customizable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755" y="3107689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Streaming capabilities, inference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031" y="5939255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Fully programmable data planes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  <p:bldP spid="2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</a:t>
            </a:r>
            <a:r>
              <a:rPr lang="en-US" dirty="0" smtClean="0"/>
              <a:t>-Band Network </a:t>
            </a:r>
            <a:r>
              <a:rPr lang="en-US" dirty="0" smtClean="0"/>
              <a:t>Telemetry (INT)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8" y="1600200"/>
            <a:ext cx="903957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Network elements collect, report, modify state </a:t>
            </a:r>
            <a:r>
              <a:rPr lang="en-US" sz="2800" b="1" dirty="0" smtClean="0"/>
              <a:t>in-real time</a:t>
            </a:r>
            <a:r>
              <a:rPr lang="en-US" sz="2800" dirty="0"/>
              <a:t> </a:t>
            </a:r>
            <a:r>
              <a:rPr lang="en-US" sz="2800" dirty="0" smtClean="0"/>
              <a:t>as data packets go through switch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r>
              <a:rPr lang="en-US" sz="2800" b="1" dirty="0" smtClean="0"/>
              <a:t>Writing state into packets</a:t>
            </a:r>
          </a:p>
          <a:p>
            <a:pPr lvl="1"/>
            <a:r>
              <a:rPr lang="en-US" sz="2400" dirty="0" smtClean="0"/>
              <a:t>(switch, in, out) tuples</a:t>
            </a:r>
          </a:p>
          <a:p>
            <a:pPr lvl="1"/>
            <a:r>
              <a:rPr lang="en-US" sz="2400" dirty="0" smtClean="0"/>
              <a:t>Latency</a:t>
            </a:r>
          </a:p>
          <a:p>
            <a:pPr lvl="1"/>
            <a:r>
              <a:rPr lang="en-US" sz="2400" dirty="0" smtClean="0"/>
              <a:t>Link Utilization</a:t>
            </a:r>
          </a:p>
          <a:p>
            <a:r>
              <a:rPr lang="en-US" sz="2800" b="1" dirty="0" smtClean="0"/>
              <a:t>Dynamic counters </a:t>
            </a:r>
            <a:r>
              <a:rPr lang="en-US" sz="2800" dirty="0" smtClean="0"/>
              <a:t>based on different hash buckets</a:t>
            </a:r>
            <a:endParaRPr lang="en-US" sz="2800" dirty="0"/>
          </a:p>
          <a:p>
            <a:r>
              <a:rPr lang="en-US" sz="2800" b="1" dirty="0" smtClean="0"/>
              <a:t>Dynamic actions </a:t>
            </a:r>
            <a:r>
              <a:rPr lang="en-US" sz="2800" dirty="0" smtClean="0"/>
              <a:t>based </a:t>
            </a:r>
            <a:r>
              <a:rPr lang="en-US" sz="2800" dirty="0" smtClean="0"/>
              <a:t>on </a:t>
            </a:r>
            <a:r>
              <a:rPr lang="en-US" sz="2800" dirty="0" smtClean="0"/>
              <a:t>counter thresholds</a:t>
            </a:r>
          </a:p>
          <a:p>
            <a:pPr lvl="1"/>
            <a:r>
              <a:rPr lang="en-US" sz="2400" dirty="0" smtClean="0"/>
              <a:t>Dynamic rule creation</a:t>
            </a:r>
          </a:p>
          <a:p>
            <a:pPr lvl="1"/>
            <a:r>
              <a:rPr lang="en-US" sz="2400" dirty="0" smtClean="0"/>
              <a:t>Reactive probing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Monitoring #1: </a:t>
            </a:r>
            <a:br>
              <a:rPr lang="en-US" dirty="0" smtClean="0"/>
            </a:br>
            <a:r>
              <a:rPr lang="en-US" dirty="0" smtClean="0"/>
              <a:t>Congestion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4642541"/>
            <a:ext cx="8229600" cy="22154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Today, localizing the source of congestion is challenging, for a number of reasons</a:t>
            </a:r>
          </a:p>
          <a:p>
            <a:pPr lvl="1"/>
            <a:r>
              <a:rPr lang="en-US" sz="2400" dirty="0" smtClean="0"/>
              <a:t>Difficult to measure from end hosts</a:t>
            </a:r>
          </a:p>
          <a:p>
            <a:pPr lvl="1"/>
            <a:r>
              <a:rPr lang="en-US" sz="2400" dirty="0" smtClean="0"/>
              <a:t>ISPs have (mostly good) information, but do not want to divulge all of it (e.g., congestion to specific peers)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6" y="1672071"/>
            <a:ext cx="7224889" cy="30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Ingress/Egress Latency With 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3631"/>
            <a:ext cx="8229600" cy="2189163"/>
          </a:xfrm>
        </p:spPr>
        <p:txBody>
          <a:bodyPr/>
          <a:lstStyle/>
          <a:p>
            <a:r>
              <a:rPr lang="en-US" dirty="0"/>
              <a:t>Could send a train of packets with accurate timing information affixed as those packets traverse the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89" y="1498600"/>
            <a:ext cx="3184878" cy="262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69000"/>
            <a:ext cx="785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, “In-Band Network Telemetry via Programmable Data Planes”, </a:t>
            </a:r>
            <a:r>
              <a:rPr lang="en-US" i="1" dirty="0" smtClean="0"/>
              <a:t>ACM SIGCOMM (Demo Session)</a:t>
            </a:r>
            <a:r>
              <a:rPr lang="en-US" dirty="0" smtClean="0"/>
              <a:t> August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Interdomain</a:t>
            </a:r>
            <a:r>
              <a:rPr lang="en-US" dirty="0" smtClean="0"/>
              <a:t> Routing is 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 smtClean="0"/>
              <a:t>Flexible </a:t>
            </a:r>
            <a:r>
              <a:rPr lang="en-US" dirty="0" smtClean="0"/>
              <a:t>Enough!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Routing only on 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destination IP address blocks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(No customization of routes by application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 sender)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Can only influence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immediate neighbors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595959"/>
                </a:solidFill>
                <a:latin typeface="Arial"/>
                <a:cs typeface="Arial"/>
              </a:rPr>
              <a:t>(No ability to affect path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Arial"/>
                <a:cs typeface="Arial"/>
              </a:rPr>
              <a:t>selection remotely)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Indirect </a:t>
            </a:r>
            <a:r>
              <a:rPr lang="en-US" dirty="0" smtClean="0">
                <a:latin typeface="Arial"/>
                <a:cs typeface="Arial"/>
              </a:rPr>
              <a:t>control over packet forwarding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(Indirect mechanisms to influence path selection)</a:t>
            </a:r>
          </a:p>
          <a:p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Enables only basic packet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forwarding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595959"/>
                </a:solidFill>
                <a:latin typeface="Arial"/>
                <a:cs typeface="Arial"/>
              </a:rPr>
              <a:t>(Difficult to introduce new in-network services)</a:t>
            </a:r>
            <a:endParaRPr lang="en-US" sz="26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Monitoring #2: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DNS reflection Attacks</a:t>
            </a:r>
          </a:p>
          <a:p>
            <a:pPr lvl="1"/>
            <a:r>
              <a:rPr lang="en-US" dirty="0" smtClean="0"/>
              <a:t>Attacker spoofs source IP of DNS request to open resolver, often from many locations</a:t>
            </a:r>
          </a:p>
          <a:p>
            <a:pPr lvl="1"/>
            <a:r>
              <a:rPr lang="en-US" dirty="0" smtClean="0"/>
              <a:t>(Larger) responses go to victim</a:t>
            </a:r>
          </a:p>
          <a:p>
            <a:pPr lvl="1"/>
            <a:endParaRPr lang="en-US" dirty="0"/>
          </a:p>
          <a:p>
            <a:r>
              <a:rPr lang="en-US" dirty="0" smtClean="0"/>
              <a:t>Deployment at IXP may provide useful choke point. Can monitor for:</a:t>
            </a:r>
          </a:p>
          <a:p>
            <a:pPr lvl="1"/>
            <a:r>
              <a:rPr lang="en-US" dirty="0" smtClean="0"/>
              <a:t>Spikes in lookups from IPs, for domains</a:t>
            </a:r>
          </a:p>
          <a:p>
            <a:pPr lvl="1"/>
            <a:r>
              <a:rPr lang="en-US" dirty="0" smtClean="0"/>
              <a:t>…remediation, rate limiting may be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1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May Be Possible/Useful with INT at </a:t>
            </a:r>
            <a:r>
              <a:rPr lang="en-US" dirty="0" err="1" smtClean="0"/>
              <a:t>SDXes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975"/>
            <a:ext cx="8229600" cy="4525963"/>
          </a:xfrm>
        </p:spPr>
        <p:txBody>
          <a:bodyPr/>
          <a:lstStyle/>
          <a:p>
            <a:r>
              <a:rPr lang="en-US" dirty="0" smtClean="0"/>
              <a:t>In-band </a:t>
            </a:r>
            <a:r>
              <a:rPr lang="en-US" dirty="0" err="1" smtClean="0"/>
              <a:t>traceroute</a:t>
            </a:r>
            <a:r>
              <a:rPr lang="en-US" dirty="0" smtClean="0"/>
              <a:t>/topology discovery</a:t>
            </a:r>
          </a:p>
          <a:p>
            <a:r>
              <a:rPr lang="en-US" dirty="0" smtClean="0"/>
              <a:t>Per-hop latency/loss/utilization recording</a:t>
            </a:r>
          </a:p>
          <a:p>
            <a:r>
              <a:rPr lang="en-US" dirty="0" smtClean="0"/>
              <a:t>Active probing based on counter thresholds</a:t>
            </a:r>
          </a:p>
          <a:p>
            <a:r>
              <a:rPr lang="en-US" dirty="0" smtClean="0"/>
              <a:t>Dynamic redirection of traffic flows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New Technologies at Each Part of the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60222" y="2185988"/>
            <a:ext cx="1290991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301950"/>
            <a:ext cx="206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Monitoring</a:t>
            </a:r>
            <a:endParaRPr lang="en-US" sz="2800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308179" y="4800600"/>
            <a:ext cx="2339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</a:rPr>
              <a:t>Programmable</a:t>
            </a:r>
            <a:endParaRPr lang="en-US" sz="2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7042" y="1864440"/>
            <a:ext cx="1690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Writing Rules and Actions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2419350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/>
              <a:t>Analytics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112" y="2830690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More fine-grained and programmable</a:t>
            </a: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(INT)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2735" y="2983090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Customizable</a:t>
            </a: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Actions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755" y="3107689"/>
            <a:ext cx="222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Streaming capabilities, inference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031" y="5939255"/>
            <a:ext cx="22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Fully programmable data planes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9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  <p:bldP spid="2" grpId="0"/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1" y="87486"/>
            <a:ext cx="893777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Detecting Malicious </a:t>
            </a:r>
            <a:r>
              <a:rPr lang="en-US" sz="3200" dirty="0" err="1" smtClean="0"/>
              <a:t>ASes</a:t>
            </a:r>
            <a:r>
              <a:rPr lang="en-US" sz="3200" dirty="0" smtClean="0"/>
              <a:t> Through Rewiring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93331" y="5091005"/>
            <a:ext cx="8937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Malicious </a:t>
            </a:r>
            <a:r>
              <a:rPr lang="en-US" sz="3200" dirty="0" err="1" smtClean="0"/>
              <a:t>ASes</a:t>
            </a:r>
            <a:r>
              <a:rPr lang="en-US" sz="3200" dirty="0" smtClean="0"/>
              <a:t> tend to </a:t>
            </a:r>
            <a:r>
              <a:rPr lang="en-US" sz="3200" dirty="0" smtClean="0">
                <a:solidFill>
                  <a:srgbClr val="FF0000"/>
                </a:solidFill>
              </a:rPr>
              <a:t>change connectivity more aggressively than legit 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2" y="1323474"/>
            <a:ext cx="7356190" cy="3890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98825"/>
            <a:ext cx="9144000" cy="514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45" y="4643124"/>
            <a:ext cx="9144000" cy="514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napshots taken 3 months apart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4" y="6293556"/>
            <a:ext cx="914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Konte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“</a:t>
            </a:r>
            <a:r>
              <a:rPr lang="en-US" dirty="0" err="1" smtClean="0"/>
              <a:t>ASwatch</a:t>
            </a:r>
            <a:r>
              <a:rPr lang="en-US" dirty="0" smtClean="0"/>
              <a:t>: A Reputation System to Expose Bulletproof Hosting </a:t>
            </a:r>
            <a:r>
              <a:rPr lang="en-US" dirty="0" err="1" smtClean="0"/>
              <a:t>ASes</a:t>
            </a:r>
            <a:r>
              <a:rPr lang="en-US" dirty="0" smtClean="0"/>
              <a:t>”, </a:t>
            </a:r>
            <a:br>
              <a:rPr lang="en-US" dirty="0" smtClean="0"/>
            </a:br>
            <a:r>
              <a:rPr lang="en-US" i="1" dirty="0" smtClean="0"/>
              <a:t>ACM SIGCOMM,</a:t>
            </a:r>
            <a:r>
              <a:rPr lang="en-US" dirty="0" smtClean="0"/>
              <a:t> August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3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7" y="189972"/>
            <a:ext cx="872352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BGP routing </a:t>
            </a:r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ynamics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736" y="379714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</a:rPr>
              <a:t>Malicious </a:t>
            </a:r>
            <a:r>
              <a:rPr lang="en-US" sz="3000" dirty="0" err="1" smtClean="0">
                <a:solidFill>
                  <a:srgbClr val="FF0000"/>
                </a:solidFill>
              </a:rPr>
              <a:t>ASes</a:t>
            </a:r>
            <a:r>
              <a:rPr lang="en-US" sz="3000" dirty="0" smtClean="0">
                <a:solidFill>
                  <a:srgbClr val="FF0000"/>
                </a:solidFill>
              </a:rPr>
              <a:t> routing dynamics are driven by illicit operations </a:t>
            </a:r>
            <a:r>
              <a:rPr lang="en-US" sz="3000" dirty="0" smtClean="0"/>
              <a:t>e.g. </a:t>
            </a:r>
            <a:r>
              <a:rPr lang="en-US" sz="3000" dirty="0" smtClean="0">
                <a:solidFill>
                  <a:srgbClr val="000000"/>
                </a:solidFill>
              </a:rPr>
              <a:t>short-lived announcements to perform malicious actions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In contrast legit </a:t>
            </a:r>
            <a:r>
              <a:rPr lang="en-US" sz="3000" dirty="0" err="1"/>
              <a:t>ASes</a:t>
            </a:r>
            <a:r>
              <a:rPr lang="en-US" sz="3000" dirty="0"/>
              <a:t> dynamics are driven by policy changes, traffic engineering </a:t>
            </a:r>
            <a:r>
              <a:rPr lang="en-US" sz="3000" dirty="0" smtClean="0"/>
              <a:t>decisions</a:t>
            </a:r>
            <a:endParaRPr lang="en-US" sz="3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11115" y="2687701"/>
            <a:ext cx="765281" cy="0"/>
          </a:xfrm>
          <a:prstGeom prst="straightConnector1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42904" y="2715180"/>
            <a:ext cx="765281" cy="0"/>
          </a:xfrm>
          <a:prstGeom prst="straightConnector1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5354" y="1367188"/>
            <a:ext cx="168314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Advertise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52.34.21.0/24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958142" y="2219986"/>
            <a:ext cx="1894010" cy="95896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Malicious AS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01864" y="1145248"/>
            <a:ext cx="691444" cy="11088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8588" y="1333049"/>
            <a:ext cx="168314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Withdraw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52.34.21.0/24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395098" y="1111109"/>
            <a:ext cx="691444" cy="11088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37173" y="1743334"/>
            <a:ext cx="243851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</a:rPr>
              <a:t>alicious activity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3537173" y="2286129"/>
            <a:ext cx="1894010" cy="95896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Malicious AS</a:t>
            </a:r>
          </a:p>
        </p:txBody>
      </p:sp>
      <p:sp>
        <p:nvSpPr>
          <p:cNvPr id="26" name="Cloud 25"/>
          <p:cNvSpPr/>
          <p:nvPr/>
        </p:nvSpPr>
        <p:spPr>
          <a:xfrm>
            <a:off x="146860" y="2310114"/>
            <a:ext cx="1894010" cy="95896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Malicious AS</a:t>
            </a:r>
          </a:p>
        </p:txBody>
      </p:sp>
    </p:spTree>
    <p:extLst>
      <p:ext uri="{BB962C8B-B14F-4D97-AF65-F5344CB8AC3E}">
        <p14:creationId xmlns:p14="http://schemas.microsoft.com/office/powerpoint/2010/main" val="79841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1" y="189972"/>
            <a:ext cx="8671782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3366FF"/>
                </a:solidFill>
              </a:rPr>
              <a:t>Fragmentation and churn of </a:t>
            </a:r>
            <a:br>
              <a:rPr lang="en-US" sz="4200" dirty="0" smtClean="0">
                <a:solidFill>
                  <a:srgbClr val="3366FF"/>
                </a:solidFill>
              </a:rPr>
            </a:br>
            <a:r>
              <a:rPr lang="en-US" sz="4200" dirty="0" smtClean="0">
                <a:solidFill>
                  <a:srgbClr val="3366FF"/>
                </a:solidFill>
              </a:rPr>
              <a:t>advertised prefixes</a:t>
            </a:r>
            <a:endParaRPr lang="en-US" sz="4200" dirty="0">
              <a:solidFill>
                <a:srgbClr val="3366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221" y="4586111"/>
            <a:ext cx="8782557" cy="201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Malicious </a:t>
            </a:r>
            <a:r>
              <a:rPr lang="en-US" dirty="0" err="1" smtClean="0">
                <a:solidFill>
                  <a:srgbClr val="FF0000"/>
                </a:solidFill>
              </a:rPr>
              <a:t>ASes</a:t>
            </a:r>
            <a:r>
              <a:rPr lang="en-US" dirty="0" smtClean="0">
                <a:solidFill>
                  <a:srgbClr val="FF0000"/>
                </a:solidFill>
              </a:rPr>
              <a:t> rotate their advertised prefixes</a:t>
            </a:r>
            <a:r>
              <a:rPr lang="en-US" dirty="0" smtClean="0">
                <a:solidFill>
                  <a:srgbClr val="000000"/>
                </a:solidFill>
              </a:rPr>
              <a:t>, e.g. to avoid evasion, blacklisting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Advertise large </a:t>
            </a:r>
            <a:r>
              <a:rPr lang="en-US" dirty="0">
                <a:solidFill>
                  <a:srgbClr val="FF0000"/>
                </a:solidFill>
              </a:rPr>
              <a:t>number of non-contiguous </a:t>
            </a:r>
            <a:r>
              <a:rPr lang="en-US" dirty="0" smtClean="0">
                <a:solidFill>
                  <a:srgbClr val="FF0000"/>
                </a:solidFill>
              </a:rPr>
              <a:t>prefixes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030" y="5768901"/>
            <a:ext cx="8229600" cy="107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17893" y="1807597"/>
            <a:ext cx="184314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109.196.143/</a:t>
            </a:r>
            <a:r>
              <a:rPr lang="en-US" sz="2000" dirty="0" smtClean="0"/>
              <a:t>24</a:t>
            </a:r>
          </a:p>
          <a:p>
            <a:r>
              <a:rPr lang="en-US" sz="2000" dirty="0"/>
              <a:t>62.123.14</a:t>
            </a:r>
            <a:r>
              <a:rPr lang="en-US" sz="2000" dirty="0" smtClean="0"/>
              <a:t>/24</a:t>
            </a:r>
          </a:p>
          <a:p>
            <a:r>
              <a:rPr lang="en-US" sz="2000" dirty="0" smtClean="0"/>
              <a:t>109.196.141/24</a:t>
            </a:r>
          </a:p>
          <a:p>
            <a:r>
              <a:rPr lang="en-US" sz="2000" dirty="0" smtClean="0"/>
              <a:t>85.124.23/16</a:t>
            </a:r>
            <a:endParaRPr lang="en-US" sz="2000" dirty="0"/>
          </a:p>
          <a:p>
            <a:r>
              <a:rPr lang="en-US" sz="2000" dirty="0" smtClean="0"/>
              <a:t>42.10.14/23</a:t>
            </a:r>
          </a:p>
          <a:p>
            <a:r>
              <a:rPr lang="en-US" sz="2000" dirty="0" smtClean="0"/>
              <a:t>131.124.14/23</a:t>
            </a:r>
          </a:p>
          <a:p>
            <a:r>
              <a:rPr lang="en-US" sz="2000" dirty="0" smtClean="0"/>
              <a:t>92.112.112/</a:t>
            </a:r>
            <a:r>
              <a:rPr lang="en-US" sz="2000" dirty="0"/>
              <a:t>23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9" name="Cloud 18"/>
          <p:cNvSpPr/>
          <p:nvPr/>
        </p:nvSpPr>
        <p:spPr>
          <a:xfrm>
            <a:off x="98033" y="2299368"/>
            <a:ext cx="2419860" cy="108216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Malicious 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1854" y="1780750"/>
            <a:ext cx="158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52.34.21/</a:t>
            </a:r>
            <a:r>
              <a:rPr lang="en-US" sz="2000" dirty="0"/>
              <a:t>24</a:t>
            </a:r>
          </a:p>
          <a:p>
            <a:r>
              <a:rPr lang="en-US" sz="2000" dirty="0" smtClean="0"/>
              <a:t>31.145.14</a:t>
            </a:r>
            <a:r>
              <a:rPr lang="en-US" sz="2000" dirty="0"/>
              <a:t>/</a:t>
            </a:r>
            <a:r>
              <a:rPr lang="en-US" sz="2000" dirty="0" smtClean="0"/>
              <a:t>24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43775" y="3123636"/>
            <a:ext cx="1640173" cy="0"/>
          </a:xfrm>
          <a:prstGeom prst="straightConnector1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6591823" y="2488636"/>
            <a:ext cx="2419860" cy="108216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Malicious AS</a:t>
            </a:r>
          </a:p>
        </p:txBody>
      </p:sp>
    </p:spTree>
    <p:extLst>
      <p:ext uri="{BB962C8B-B14F-4D97-AF65-F5344CB8AC3E}">
        <p14:creationId xmlns:p14="http://schemas.microsoft.com/office/powerpoint/2010/main" val="141807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09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Idea: Real-Time Routing Decisions Based on Complex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6157" r="79209" b="61819"/>
          <a:stretch/>
        </p:blipFill>
        <p:spPr>
          <a:xfrm>
            <a:off x="1657983" y="3896081"/>
            <a:ext cx="1047144" cy="949987"/>
          </a:xfrm>
          <a:prstGeom prst="rect">
            <a:avLst/>
          </a:prstGeom>
        </p:spPr>
      </p:pic>
      <p:pic>
        <p:nvPicPr>
          <p:cNvPr id="7" name="Picture 6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0" t="40250" r="42146" b="37381"/>
          <a:stretch/>
        </p:blipFill>
        <p:spPr>
          <a:xfrm>
            <a:off x="3355304" y="3879222"/>
            <a:ext cx="938402" cy="983705"/>
          </a:xfrm>
          <a:prstGeom prst="rect">
            <a:avLst/>
          </a:prstGeom>
        </p:spPr>
      </p:pic>
      <p:pic>
        <p:nvPicPr>
          <p:cNvPr id="8" name="Picture 7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0" t="40250" r="42146" b="37381"/>
          <a:stretch/>
        </p:blipFill>
        <p:spPr>
          <a:xfrm>
            <a:off x="4777794" y="3869285"/>
            <a:ext cx="947882" cy="993642"/>
          </a:xfrm>
          <a:prstGeom prst="rect">
            <a:avLst/>
          </a:prstGeom>
        </p:spPr>
      </p:pic>
      <p:pic>
        <p:nvPicPr>
          <p:cNvPr id="9" name="Picture 8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0" t="40250" r="42146" b="37381"/>
          <a:stretch/>
        </p:blipFill>
        <p:spPr>
          <a:xfrm>
            <a:off x="6124857" y="3884215"/>
            <a:ext cx="933639" cy="97871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705127" y="4371075"/>
            <a:ext cx="6501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4293706" y="4366106"/>
            <a:ext cx="484088" cy="4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5725676" y="4366106"/>
            <a:ext cx="399181" cy="74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0" t="40250" r="42146" b="37381"/>
          <a:stretch/>
        </p:blipFill>
        <p:spPr>
          <a:xfrm>
            <a:off x="7453067" y="3884215"/>
            <a:ext cx="933639" cy="978712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9" idx="3"/>
            <a:endCxn id="22" idx="1"/>
          </p:cNvCxnSpPr>
          <p:nvPr/>
        </p:nvCxnSpPr>
        <p:spPr>
          <a:xfrm>
            <a:off x="7058496" y="4373571"/>
            <a:ext cx="3945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753993" y="2354016"/>
            <a:ext cx="575734" cy="870506"/>
          </a:xfrm>
          <a:prstGeom prst="can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4823960" y="2354016"/>
            <a:ext cx="575734" cy="870506"/>
          </a:xfrm>
          <a:prstGeom prst="can">
            <a:avLst/>
          </a:prstGeom>
          <a:solidFill>
            <a:srgbClr val="BADDE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5952929" y="2354016"/>
            <a:ext cx="575734" cy="870506"/>
          </a:xfrm>
          <a:prstGeom prst="can">
            <a:avLst/>
          </a:prstGeom>
          <a:solidFill>
            <a:srgbClr val="BADDE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1980" y="1674511"/>
            <a:ext cx="171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Kafka </a:t>
            </a:r>
            <a:r>
              <a:rPr lang="en-US" sz="2000" b="1" dirty="0" smtClean="0"/>
              <a:t>Spouts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7" idx="0"/>
            <a:endCxn id="28" idx="3"/>
          </p:cNvCxnSpPr>
          <p:nvPr/>
        </p:nvCxnSpPr>
        <p:spPr>
          <a:xfrm flipV="1">
            <a:off x="3824505" y="3224522"/>
            <a:ext cx="217355" cy="6547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0"/>
            <a:endCxn id="29" idx="3"/>
          </p:cNvCxnSpPr>
          <p:nvPr/>
        </p:nvCxnSpPr>
        <p:spPr>
          <a:xfrm flipV="1">
            <a:off x="3824505" y="3224522"/>
            <a:ext cx="1287322" cy="6547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0"/>
            <a:endCxn id="29" idx="3"/>
          </p:cNvCxnSpPr>
          <p:nvPr/>
        </p:nvCxnSpPr>
        <p:spPr>
          <a:xfrm flipH="1" flipV="1">
            <a:off x="5111827" y="3224522"/>
            <a:ext cx="1479850" cy="659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0"/>
            <a:endCxn id="30" idx="3"/>
          </p:cNvCxnSpPr>
          <p:nvPr/>
        </p:nvCxnSpPr>
        <p:spPr>
          <a:xfrm flipH="1" flipV="1">
            <a:off x="6240796" y="3224522"/>
            <a:ext cx="350881" cy="65969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93628" y="1523604"/>
            <a:ext cx="243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Cassandra RIBs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173788" y="4901265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FetchPath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8350" y="4913803"/>
            <a:ext cx="1017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BestPath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59421" y="4901265"/>
            <a:ext cx="1268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UpdatePath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74097" y="4901265"/>
            <a:ext cx="1127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UpdateDP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8705" y="1923714"/>
            <a:ext cx="64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Input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0958" y="192371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Local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3131" y="1923714"/>
            <a:ext cx="80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Output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>
            <a:endCxn id="6" idx="1"/>
          </p:cNvCxnSpPr>
          <p:nvPr/>
        </p:nvCxnSpPr>
        <p:spPr>
          <a:xfrm>
            <a:off x="468009" y="4371075"/>
            <a:ext cx="11899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5066" y="4594560"/>
            <a:ext cx="1332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BGP Update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583" y="5419162"/>
            <a:ext cx="162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Storm Bolts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7" idx="0"/>
            <a:endCxn id="30" idx="3"/>
          </p:cNvCxnSpPr>
          <p:nvPr/>
        </p:nvCxnSpPr>
        <p:spPr>
          <a:xfrm flipV="1">
            <a:off x="3824505" y="3224522"/>
            <a:ext cx="2416291" cy="6547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21684" y="6234874"/>
            <a:ext cx="642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Process 100K BGP update burst within 50 </a:t>
            </a:r>
            <a:r>
              <a:rPr lang="en-US" sz="2400" dirty="0" err="1" smtClean="0">
                <a:solidFill>
                  <a:srgbClr val="C00000"/>
                </a:solidFill>
              </a:rPr>
              <a:t>ms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7" name="Picture 36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6157" r="79209" b="61819"/>
          <a:stretch/>
        </p:blipFill>
        <p:spPr>
          <a:xfrm>
            <a:off x="1637040" y="2767322"/>
            <a:ext cx="1047144" cy="949987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endCxn id="37" idx="1"/>
          </p:cNvCxnSpPr>
          <p:nvPr/>
        </p:nvCxnSpPr>
        <p:spPr>
          <a:xfrm>
            <a:off x="447066" y="3242316"/>
            <a:ext cx="11899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6235" y="3465801"/>
            <a:ext cx="948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NetFlow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Records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2" name="Picture 41" descr="twitter_storm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6157" r="79209" b="61819"/>
          <a:stretch/>
        </p:blipFill>
        <p:spPr>
          <a:xfrm>
            <a:off x="1657983" y="4973479"/>
            <a:ext cx="1047144" cy="949987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endCxn id="42" idx="1"/>
          </p:cNvCxnSpPr>
          <p:nvPr/>
        </p:nvCxnSpPr>
        <p:spPr>
          <a:xfrm>
            <a:off x="468009" y="5448473"/>
            <a:ext cx="11899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8750" y="567195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IPS Alerts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>
            <a:stCxn id="37" idx="3"/>
          </p:cNvCxnSpPr>
          <p:nvPr/>
        </p:nvCxnSpPr>
        <p:spPr>
          <a:xfrm>
            <a:off x="2684184" y="3242316"/>
            <a:ext cx="489604" cy="808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</p:cNvCxnSpPr>
          <p:nvPr/>
        </p:nvCxnSpPr>
        <p:spPr>
          <a:xfrm flipV="1">
            <a:off x="2705127" y="4951344"/>
            <a:ext cx="489604" cy="497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SDX Platform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246430"/>
            <a:ext cx="8229600" cy="51035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Running code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available from </a:t>
            </a:r>
            <a:r>
              <a:rPr lang="en-US" dirty="0" smtClean="0">
                <a:hlinkClick r:id="rId3"/>
              </a:rPr>
              <a:t>http://sdx.cs.princeton.edu</a:t>
            </a:r>
            <a:endParaRPr lang="en-US" dirty="0" smtClean="0"/>
          </a:p>
          <a:p>
            <a:pPr lvl="1"/>
            <a:r>
              <a:rPr lang="en-US" dirty="0" smtClean="0"/>
              <a:t>Used in </a:t>
            </a:r>
            <a:r>
              <a:rPr lang="en-US" dirty="0" err="1" smtClean="0"/>
              <a:t>Coursera</a:t>
            </a:r>
            <a:r>
              <a:rPr lang="en-US" dirty="0" smtClean="0"/>
              <a:t> course on SDN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SDX </a:t>
            </a:r>
            <a:r>
              <a:rPr lang="en-US" dirty="0" err="1" smtClean="0">
                <a:solidFill>
                  <a:srgbClr val="000090"/>
                </a:solidFill>
              </a:rPr>
              <a:t>testbeds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Transit Portal for “in the wild” experiments</a:t>
            </a:r>
            <a:endParaRPr lang="en-US" dirty="0"/>
          </a:p>
          <a:p>
            <a:pPr lvl="1"/>
            <a:r>
              <a:rPr lang="en-US" dirty="0" err="1" smtClean="0"/>
              <a:t>Mininet</a:t>
            </a:r>
            <a:r>
              <a:rPr lang="en-US" dirty="0" smtClean="0"/>
              <a:t> for controller experiments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Ongoing deployment efforts</a:t>
            </a:r>
          </a:p>
          <a:p>
            <a:pPr lvl="1"/>
            <a:r>
              <a:rPr lang="en-US" dirty="0" smtClean="0"/>
              <a:t>Inter-agency exchange (NSA)</a:t>
            </a:r>
          </a:p>
          <a:p>
            <a:pPr lvl="1"/>
            <a:r>
              <a:rPr lang="en-US" dirty="0" smtClean="0"/>
              <a:t>Large European IXP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528"/>
            <a:ext cx="8229600" cy="5003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Internet is changing</a:t>
            </a:r>
          </a:p>
          <a:p>
            <a:pPr lvl="1"/>
            <a:r>
              <a:rPr lang="en-US" dirty="0" smtClean="0"/>
              <a:t>New challenges for content delivery</a:t>
            </a:r>
          </a:p>
          <a:p>
            <a:pPr lvl="1"/>
            <a:r>
              <a:rPr lang="en-US" dirty="0" smtClean="0"/>
              <a:t>Increasing importance of IXPs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SDN can </a:t>
            </a:r>
            <a:r>
              <a:rPr lang="en-US" dirty="0" smtClean="0">
                <a:solidFill>
                  <a:srgbClr val="000090"/>
                </a:solidFill>
              </a:rPr>
              <a:t>speed innovation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New capabilities and abstractions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Ongoing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Operational deployments</a:t>
            </a:r>
          </a:p>
          <a:p>
            <a:r>
              <a:rPr lang="en-US" dirty="0" smtClean="0"/>
              <a:t>Looking forward…</a:t>
            </a:r>
            <a:endParaRPr lang="en-US" dirty="0" smtClean="0"/>
          </a:p>
          <a:p>
            <a:pPr lvl="1"/>
            <a:r>
              <a:rPr lang="en-US" dirty="0" smtClean="0"/>
              <a:t>Protocol-independent switches</a:t>
            </a:r>
          </a:p>
          <a:p>
            <a:pPr lvl="1"/>
            <a:r>
              <a:rPr lang="en-US" dirty="0" smtClean="0"/>
              <a:t>High-rate stream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 Wide-Area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5689" cy="50179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Application-specific peering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Route video traffic one way, and non-video another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Blocking denial-of-service traffic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Dropping unwanted traffic further upstream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Server load balancing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Directing client requests to different data centers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Steering through network functions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Transcoders, scrubbers, caches, crypto, …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Inbound traffic engineering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Splitting incoming traffic over multiple peering links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3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Enter Software-Defined Networking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"/>
                <a:cs typeface="Arial"/>
              </a:rPr>
              <a:t>Match packets on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multiple header fields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not just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destination IP address)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/>
                <a:cs typeface="Arial"/>
              </a:rPr>
              <a:t>Control</a:t>
            </a:r>
            <a:r>
              <a:rPr lang="en-US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entire networks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 smtClean="0">
                <a:latin typeface="Arial"/>
                <a:cs typeface="Arial"/>
              </a:rPr>
              <a:t>one program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not just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immediate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neighbors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Direct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control </a:t>
            </a:r>
            <a:r>
              <a:rPr lang="en-US" dirty="0">
                <a:latin typeface="Arial"/>
                <a:cs typeface="Arial"/>
              </a:rPr>
              <a:t>over </a:t>
            </a:r>
            <a:r>
              <a:rPr lang="en-US" dirty="0" smtClean="0">
                <a:latin typeface="Arial"/>
                <a:cs typeface="Arial"/>
              </a:rPr>
              <a:t>packet handling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not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indirectly via routing protocol arcana)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/>
                <a:cs typeface="Arial"/>
              </a:rPr>
              <a:t>Perform a variety of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actions </a:t>
            </a:r>
            <a:r>
              <a:rPr lang="en-US" dirty="0" smtClean="0">
                <a:latin typeface="Arial"/>
                <a:cs typeface="Arial"/>
              </a:rPr>
              <a:t>on packets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(beyond basic packet forwarding)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 SDN at Internet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Leverage: </a:t>
            </a:r>
            <a:r>
              <a:rPr lang="en-US" dirty="0" smtClean="0">
                <a:latin typeface="Arial"/>
                <a:cs typeface="Arial"/>
              </a:rPr>
              <a:t>SDN deployment even at single IXP can benefit tens to hundreds of providers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Without providers deploying new equipment!</a:t>
            </a:r>
            <a:endParaRPr lang="en-US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Innovation hotbed:</a:t>
            </a:r>
            <a:r>
              <a:rPr lang="en-US" dirty="0" smtClean="0">
                <a:latin typeface="Arial"/>
                <a:cs typeface="Arial"/>
              </a:rPr>
              <a:t> Incentives to innovate, as IXPs on front line </a:t>
            </a:r>
            <a:r>
              <a:rPr lang="en-US" dirty="0">
                <a:latin typeface="Arial"/>
                <a:cs typeface="Arial"/>
              </a:rPr>
              <a:t>of peering </a:t>
            </a:r>
            <a:r>
              <a:rPr lang="en-US" dirty="0" smtClean="0">
                <a:latin typeface="Arial"/>
                <a:cs typeface="Arial"/>
              </a:rPr>
              <a:t>disputes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Growing in numbers: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350-400 IXPs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~100 new IXPs established in past few years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1556" y="1409523"/>
            <a:ext cx="8494888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0090"/>
                </a:solidFill>
                <a:latin typeface="Arial"/>
                <a:cs typeface="Arial"/>
              </a:rPr>
              <a:t>“SDX</a:t>
            </a:r>
            <a:r>
              <a:rPr lang="en-US" sz="3100" dirty="0">
                <a:solidFill>
                  <a:srgbClr val="000090"/>
                </a:solidFill>
                <a:latin typeface="Arial"/>
                <a:cs typeface="Arial"/>
              </a:rPr>
              <a:t>: </a:t>
            </a:r>
            <a:r>
              <a:rPr lang="en-US" sz="3100" dirty="0" smtClean="0">
                <a:solidFill>
                  <a:srgbClr val="000090"/>
                </a:solidFill>
                <a:latin typeface="Arial"/>
                <a:cs typeface="Arial"/>
              </a:rPr>
              <a:t>A Software</a:t>
            </a:r>
            <a:r>
              <a:rPr lang="en-US" sz="3100" dirty="0">
                <a:solidFill>
                  <a:srgbClr val="000090"/>
                </a:solidFill>
                <a:latin typeface="Arial"/>
                <a:cs typeface="Arial"/>
              </a:rPr>
              <a:t>-Defined </a:t>
            </a:r>
            <a:r>
              <a:rPr lang="en-US" sz="3100" dirty="0" smtClean="0">
                <a:solidFill>
                  <a:srgbClr val="000090"/>
                </a:solidFill>
              </a:rPr>
              <a:t>Ex</a:t>
            </a:r>
            <a:r>
              <a:rPr lang="en-US" sz="3100" dirty="0" smtClean="0">
                <a:solidFill>
                  <a:srgbClr val="000090"/>
                </a:solidFill>
                <a:latin typeface="Arial"/>
                <a:cs typeface="Arial"/>
              </a:rPr>
              <a:t>change Point” </a:t>
            </a: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(SIGCOMM 2014)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sz="2000" dirty="0" err="1" smtClean="0">
                <a:latin typeface="Arial"/>
                <a:cs typeface="Arial"/>
              </a:rPr>
              <a:t>Arpit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Gupta, Nick Feamster, Laurent </a:t>
            </a:r>
            <a:r>
              <a:rPr lang="en-US" sz="2000" dirty="0" err="1">
                <a:latin typeface="Arial"/>
                <a:cs typeface="Arial"/>
              </a:rPr>
              <a:t>Vanbever</a:t>
            </a:r>
            <a:r>
              <a:rPr lang="en-US" sz="2000" dirty="0" smtClean="0">
                <a:latin typeface="Arial"/>
                <a:cs typeface="Arial"/>
              </a:rPr>
              <a:t>, Muhammad </a:t>
            </a:r>
            <a:r>
              <a:rPr lang="en-US" sz="2000" dirty="0" err="1">
                <a:latin typeface="Arial"/>
                <a:cs typeface="Arial"/>
              </a:rPr>
              <a:t>Shahbaz</a:t>
            </a:r>
            <a:r>
              <a:rPr lang="en-US" sz="2000" dirty="0">
                <a:latin typeface="Arial"/>
                <a:cs typeface="Arial"/>
              </a:rPr>
              <a:t>, Sean Donovan, Brandon </a:t>
            </a:r>
            <a:r>
              <a:rPr lang="en-US" sz="2000" dirty="0" err="1">
                <a:latin typeface="Arial"/>
                <a:cs typeface="Arial"/>
              </a:rPr>
              <a:t>Schlinker</a:t>
            </a:r>
            <a:r>
              <a:rPr lang="en-US" sz="2000" dirty="0">
                <a:latin typeface="Arial"/>
                <a:cs typeface="Arial"/>
              </a:rPr>
              <a:t>, Scott </a:t>
            </a:r>
            <a:r>
              <a:rPr lang="en-US" sz="2000" dirty="0" err="1">
                <a:latin typeface="Arial"/>
                <a:cs typeface="Arial"/>
              </a:rPr>
              <a:t>Shenker</a:t>
            </a:r>
            <a:r>
              <a:rPr lang="en-US" sz="2000" dirty="0">
                <a:latin typeface="Arial"/>
                <a:cs typeface="Arial"/>
              </a:rPr>
              <a:t>, Russ Clark, Ethan Katz-Bassett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4555" y="4198761"/>
            <a:ext cx="86218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“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An 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ndustrial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-scale 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oftware 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efined 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Internet Exchange 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Point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” (NSDI 2016) </a:t>
            </a:r>
            <a:endParaRPr lang="en-US" sz="3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Arpit</a:t>
            </a:r>
            <a:r>
              <a:rPr lang="en-US" sz="2000" dirty="0" smtClean="0">
                <a:latin typeface="Arial"/>
                <a:cs typeface="Arial"/>
              </a:rPr>
              <a:t> Gupta, Robert </a:t>
            </a:r>
            <a:r>
              <a:rPr lang="en-US" sz="2000" dirty="0" err="1" smtClean="0">
                <a:latin typeface="Arial"/>
                <a:cs typeface="Arial"/>
              </a:rPr>
              <a:t>MacDavid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Rudiger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Birkner</a:t>
            </a:r>
            <a:r>
              <a:rPr lang="en-US" sz="2000" dirty="0" smtClean="0">
                <a:latin typeface="Arial"/>
                <a:cs typeface="Arial"/>
              </a:rPr>
              <a:t>, Marco </a:t>
            </a:r>
            <a:r>
              <a:rPr lang="en-US" sz="2000" dirty="0" err="1" smtClean="0">
                <a:latin typeface="Arial"/>
                <a:cs typeface="Arial"/>
              </a:rPr>
              <a:t>Canini</a:t>
            </a:r>
            <a:r>
              <a:rPr lang="en-US" sz="2000" dirty="0" smtClean="0">
                <a:latin typeface="Arial"/>
                <a:cs typeface="Arial"/>
              </a:rPr>
              <a:t>, Nick Feamster, J</a:t>
            </a:r>
            <a:r>
              <a:rPr lang="en-US" sz="2000" dirty="0" smtClean="0">
                <a:latin typeface="Arial"/>
                <a:cs typeface="Arial"/>
              </a:rPr>
              <a:t>ennifer </a:t>
            </a:r>
            <a:r>
              <a:rPr lang="en-US" sz="2000" dirty="0" smtClean="0">
                <a:latin typeface="Arial"/>
                <a:cs typeface="Arial"/>
              </a:rPr>
              <a:t>Rexford, Laurent </a:t>
            </a:r>
            <a:r>
              <a:rPr lang="en-US" sz="2000" dirty="0" err="1" smtClean="0">
                <a:latin typeface="Arial"/>
                <a:cs typeface="Arial"/>
              </a:rPr>
              <a:t>Vanbever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5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19"/>
            <a:ext cx="8763000" cy="1143000"/>
          </a:xfrm>
        </p:spPr>
        <p:txBody>
          <a:bodyPr/>
          <a:lstStyle/>
          <a:p>
            <a:r>
              <a:rPr lang="en-US" dirty="0" smtClean="0"/>
              <a:t>Conventional IXPs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Shape 441"/>
          <p:cNvSpPr/>
          <p:nvPr/>
        </p:nvSpPr>
        <p:spPr>
          <a:xfrm flipH="1" flipV="1">
            <a:off x="4777739" y="4418578"/>
            <a:ext cx="1952292" cy="956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43"/>
          <p:cNvSpPr/>
          <p:nvPr/>
        </p:nvSpPr>
        <p:spPr>
          <a:xfrm flipH="1">
            <a:off x="2781082" y="4428129"/>
            <a:ext cx="1636292" cy="1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3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50"/>
          <p:cNvSpPr/>
          <p:nvPr/>
        </p:nvSpPr>
        <p:spPr>
          <a:xfrm flipV="1">
            <a:off x="4682487" y="4392290"/>
            <a:ext cx="0" cy="120704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11" y="5396243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325" y="4183441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11" y="2350140"/>
            <a:ext cx="1144871" cy="1099077"/>
          </a:xfrm>
          <a:prstGeom prst="rect">
            <a:avLst/>
          </a:prstGeom>
        </p:spPr>
      </p:pic>
      <p:sp>
        <p:nvSpPr>
          <p:cNvPr id="19" name="Shape 459"/>
          <p:cNvSpPr/>
          <p:nvPr/>
        </p:nvSpPr>
        <p:spPr>
          <a:xfrm>
            <a:off x="990013" y="4773309"/>
            <a:ext cx="172108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A Router</a:t>
            </a:r>
            <a:endParaRPr sz="20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3759450" y="6087398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C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sp>
        <p:nvSpPr>
          <p:cNvPr id="27" name="Shape 301"/>
          <p:cNvSpPr/>
          <p:nvPr/>
        </p:nvSpPr>
        <p:spPr>
          <a:xfrm rot="8310225" flipV="1">
            <a:off x="3680285" y="3450537"/>
            <a:ext cx="1324328" cy="1723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5" extrusionOk="0">
                <a:moveTo>
                  <a:pt x="21600" y="21235"/>
                </a:moveTo>
                <a:cubicBezTo>
                  <a:pt x="18143" y="6709"/>
                  <a:pt x="10943" y="-365"/>
                  <a:pt x="0" y="1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400000"/>
            <a:tailEnd type="none"/>
          </a:ln>
        </p:spPr>
        <p:txBody>
          <a:bodyPr lIns="64291" tIns="32146" rIns="64291" bIns="32146"/>
          <a:lstStyle/>
          <a:p>
            <a:pPr lvl="0"/>
            <a:endParaRPr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>
            <a:stCxn id="10" idx="0"/>
            <a:endCxn id="18" idx="1"/>
          </p:cNvCxnSpPr>
          <p:nvPr/>
        </p:nvCxnSpPr>
        <p:spPr>
          <a:xfrm flipV="1">
            <a:off x="2391677" y="2899677"/>
            <a:ext cx="1674132" cy="12256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11" idx="0"/>
          </p:cNvCxnSpPr>
          <p:nvPr/>
        </p:nvCxnSpPr>
        <p:spPr>
          <a:xfrm>
            <a:off x="5210682" y="2899679"/>
            <a:ext cx="1816769" cy="11771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459"/>
          <p:cNvSpPr/>
          <p:nvPr/>
        </p:nvSpPr>
        <p:spPr>
          <a:xfrm>
            <a:off x="6530984" y="4806650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B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sp>
        <p:nvSpPr>
          <p:cNvPr id="33" name="Shape 459"/>
          <p:cNvSpPr/>
          <p:nvPr/>
        </p:nvSpPr>
        <p:spPr>
          <a:xfrm>
            <a:off x="1765809" y="3061361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ea typeface="Lucida Sans Regular"/>
                <a:cs typeface="Arial"/>
                <a:sym typeface="Lucida Sans Regular"/>
              </a:rPr>
              <a:t>BGP Session</a:t>
            </a:r>
            <a:endParaRPr lang="en-US" sz="2000" dirty="0"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37" name="Shape 459"/>
          <p:cNvSpPr/>
          <p:nvPr/>
        </p:nvSpPr>
        <p:spPr>
          <a:xfrm>
            <a:off x="4738913" y="3778156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000000"/>
                </a:solidFill>
                <a:ea typeface="Lucida Sans Regular"/>
                <a:cs typeface="Arial"/>
                <a:sym typeface="Lucida Sans Regular"/>
              </a:rPr>
              <a:t>Switching Fabric</a:t>
            </a:r>
            <a:endParaRPr lang="en-US" sz="2000" dirty="0">
              <a:solidFill>
                <a:srgbClr val="000000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96472" y="1831995"/>
            <a:ext cx="1922866" cy="2974655"/>
          </a:xfrm>
          <a:prstGeom prst="rect">
            <a:avLst/>
          </a:prstGeom>
          <a:noFill/>
          <a:ln>
            <a:solidFill>
              <a:srgbClr val="3C8C9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78"/>
          <p:cNvSpPr/>
          <p:nvPr/>
        </p:nvSpPr>
        <p:spPr>
          <a:xfrm>
            <a:off x="4391751" y="3449216"/>
            <a:ext cx="49051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rgbClr val="FF2600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IXP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Shape 459"/>
          <p:cNvSpPr/>
          <p:nvPr/>
        </p:nvSpPr>
        <p:spPr>
          <a:xfrm>
            <a:off x="3759452" y="1864545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000000"/>
                </a:solidFill>
                <a:ea typeface="Lucida Sans Regular"/>
                <a:cs typeface="Arial"/>
                <a:sym typeface="Lucida Sans Regular"/>
              </a:rPr>
              <a:t>Route Server</a:t>
            </a:r>
            <a:endParaRPr lang="en-US" sz="2000" dirty="0">
              <a:solidFill>
                <a:srgbClr val="000000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4980" y="4076827"/>
            <a:ext cx="2640623" cy="152251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3362177" y="5344724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19"/>
            <a:ext cx="8763000" cy="1143000"/>
          </a:xfrm>
        </p:spPr>
        <p:txBody>
          <a:bodyPr/>
          <a:lstStyle/>
          <a:p>
            <a:r>
              <a:rPr lang="en-US" dirty="0"/>
              <a:t>SDX = SDN + IXP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Shape 441"/>
          <p:cNvSpPr/>
          <p:nvPr/>
        </p:nvSpPr>
        <p:spPr>
          <a:xfrm flipH="1" flipV="1">
            <a:off x="4777739" y="4418578"/>
            <a:ext cx="1952292" cy="956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442"/>
          <p:cNvSpPr/>
          <p:nvPr/>
        </p:nvSpPr>
        <p:spPr>
          <a:xfrm flipH="1" flipV="1">
            <a:off x="4693116" y="3449218"/>
            <a:ext cx="15" cy="734223"/>
          </a:xfrm>
          <a:prstGeom prst="line">
            <a:avLst/>
          </a:prstGeom>
          <a:ln w="31750">
            <a:solidFill>
              <a:srgbClr val="FF6600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43"/>
          <p:cNvSpPr/>
          <p:nvPr/>
        </p:nvSpPr>
        <p:spPr>
          <a:xfrm flipH="1">
            <a:off x="2781082" y="4428129"/>
            <a:ext cx="1636292" cy="15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3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50"/>
          <p:cNvSpPr/>
          <p:nvPr/>
        </p:nvSpPr>
        <p:spPr>
          <a:xfrm flipV="1">
            <a:off x="4682487" y="4392290"/>
            <a:ext cx="0" cy="1207047"/>
          </a:xfrm>
          <a:prstGeom prst="line">
            <a:avLst/>
          </a:prstGeom>
          <a:ln w="22225">
            <a:solidFill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11" y="5396243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325" y="4183441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11" y="2350140"/>
            <a:ext cx="1144871" cy="1099077"/>
          </a:xfrm>
          <a:prstGeom prst="rect">
            <a:avLst/>
          </a:prstGeom>
        </p:spPr>
      </p:pic>
      <p:sp>
        <p:nvSpPr>
          <p:cNvPr id="19" name="Shape 459"/>
          <p:cNvSpPr/>
          <p:nvPr/>
        </p:nvSpPr>
        <p:spPr>
          <a:xfrm>
            <a:off x="1371010" y="4773309"/>
            <a:ext cx="172108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chemeClr val="accent6"/>
                </a:solidFill>
                <a:latin typeface="Arial"/>
                <a:ea typeface="Lucida Sans Regular"/>
                <a:cs typeface="Arial"/>
                <a:sym typeface="Lucida Sans Regular"/>
              </a:rPr>
              <a:t>AS A Router</a:t>
            </a:r>
            <a:endParaRPr sz="2000" dirty="0">
              <a:solidFill>
                <a:schemeClr val="accent6"/>
              </a:solidFill>
              <a:latin typeface="Arial"/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3759450" y="6087398"/>
            <a:ext cx="18673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C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sp>
        <p:nvSpPr>
          <p:cNvPr id="27" name="Shape 301"/>
          <p:cNvSpPr/>
          <p:nvPr/>
        </p:nvSpPr>
        <p:spPr>
          <a:xfrm rot="8310225" flipV="1">
            <a:off x="3680285" y="3450537"/>
            <a:ext cx="1324328" cy="1723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5" extrusionOk="0">
                <a:moveTo>
                  <a:pt x="21600" y="21235"/>
                </a:moveTo>
                <a:cubicBezTo>
                  <a:pt x="18143" y="6709"/>
                  <a:pt x="10943" y="-365"/>
                  <a:pt x="0" y="1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400000"/>
            <a:tailEnd type="none"/>
          </a:ln>
        </p:spPr>
        <p:txBody>
          <a:bodyPr lIns="64291" tIns="32146" rIns="64291" bIns="32146"/>
          <a:lstStyle/>
          <a:p>
            <a:pPr lvl="0"/>
            <a:endParaRPr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>
            <a:stCxn id="10" idx="0"/>
            <a:endCxn id="18" idx="1"/>
          </p:cNvCxnSpPr>
          <p:nvPr/>
        </p:nvCxnSpPr>
        <p:spPr>
          <a:xfrm flipV="1">
            <a:off x="2391677" y="2899677"/>
            <a:ext cx="1674132" cy="12256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11" idx="0"/>
          </p:cNvCxnSpPr>
          <p:nvPr/>
        </p:nvCxnSpPr>
        <p:spPr>
          <a:xfrm>
            <a:off x="5210682" y="2899679"/>
            <a:ext cx="1816769" cy="11771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459"/>
          <p:cNvSpPr/>
          <p:nvPr/>
        </p:nvSpPr>
        <p:spPr>
          <a:xfrm>
            <a:off x="6220542" y="4806650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AS B</a:t>
            </a:r>
            <a:r>
              <a:rPr lang="en-US" sz="2000" dirty="0" smtClean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 </a:t>
            </a:r>
            <a:r>
              <a:rPr lang="en-US" sz="2000" dirty="0">
                <a:solidFill>
                  <a:schemeClr val="accent6"/>
                </a:solidFill>
                <a:ea typeface="Lucida Sans Regular"/>
                <a:cs typeface="Arial"/>
                <a:sym typeface="Lucida Sans Regular"/>
              </a:rPr>
              <a:t>Router</a:t>
            </a:r>
          </a:p>
        </p:txBody>
      </p:sp>
      <p:sp>
        <p:nvSpPr>
          <p:cNvPr id="33" name="Shape 459"/>
          <p:cNvSpPr/>
          <p:nvPr/>
        </p:nvSpPr>
        <p:spPr>
          <a:xfrm>
            <a:off x="1765809" y="3061361"/>
            <a:ext cx="161381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000000"/>
                </a:solidFill>
                <a:ea typeface="Lucida Sans Regular"/>
                <a:cs typeface="Arial"/>
                <a:sym typeface="Lucida Sans Regular"/>
              </a:rPr>
              <a:t>BGP Session</a:t>
            </a:r>
            <a:endParaRPr lang="en-US" sz="2000" dirty="0">
              <a:solidFill>
                <a:srgbClr val="000000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37" name="Shape 459"/>
          <p:cNvSpPr/>
          <p:nvPr/>
        </p:nvSpPr>
        <p:spPr>
          <a:xfrm>
            <a:off x="4738915" y="3791945"/>
            <a:ext cx="148162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FF0000"/>
                </a:solidFill>
                <a:ea typeface="Lucida Sans Regular"/>
                <a:cs typeface="Arial"/>
                <a:sym typeface="Lucida Sans Regular"/>
              </a:rPr>
              <a:t>SDN Switch</a:t>
            </a:r>
            <a:endParaRPr lang="en-US" sz="2000" dirty="0">
              <a:solidFill>
                <a:srgbClr val="FF0000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96472" y="1831995"/>
            <a:ext cx="1922866" cy="29746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459"/>
          <p:cNvSpPr/>
          <p:nvPr/>
        </p:nvSpPr>
        <p:spPr>
          <a:xfrm>
            <a:off x="3668118" y="1864545"/>
            <a:ext cx="177679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 smtClean="0">
                <a:solidFill>
                  <a:srgbClr val="FF0000"/>
                </a:solidFill>
                <a:ea typeface="Lucida Sans Regular"/>
                <a:cs typeface="Arial"/>
                <a:sym typeface="Lucida Sans Regular"/>
              </a:rPr>
              <a:t>SDX Controller</a:t>
            </a:r>
            <a:endParaRPr lang="en-US" sz="2000" dirty="0">
              <a:solidFill>
                <a:srgbClr val="FF0000"/>
              </a:solidFill>
              <a:ea typeface="Lucida Sans Regular"/>
              <a:cs typeface="Arial"/>
              <a:sym typeface="Lucida Sans Regular"/>
            </a:endParaRPr>
          </a:p>
        </p:txBody>
      </p:sp>
      <p:sp>
        <p:nvSpPr>
          <p:cNvPr id="26" name="Shape 378"/>
          <p:cNvSpPr/>
          <p:nvPr/>
        </p:nvSpPr>
        <p:spPr>
          <a:xfrm>
            <a:off x="5587704" y="2336715"/>
            <a:ext cx="63283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rgbClr val="FF2600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SDX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34980" y="4076827"/>
            <a:ext cx="2640623" cy="152251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3362177" y="5344724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30794</TotalTime>
  <Words>1996</Words>
  <Application>Microsoft Macintosh PowerPoint</Application>
  <PresentationFormat>On-screen Show (4:3)</PresentationFormat>
  <Paragraphs>406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SDX: A Software-Defined Internet Exchange Points Where We’ve Been, and Where We’re Going</vt:lpstr>
      <vt:lpstr>Software Defined Networking</vt:lpstr>
      <vt:lpstr>Interdomain Routing is  Not Flexible Enough!</vt:lpstr>
      <vt:lpstr>Valuable Wide-Area Services</vt:lpstr>
      <vt:lpstr>Enter Software-Defined Networking</vt:lpstr>
      <vt:lpstr>Deploy SDN at Internet Exchanges</vt:lpstr>
      <vt:lpstr>“SDX: A Software-Defined Exchange Point” (SIGCOMM 2014) Arpit Gupta, Nick Feamster, Laurent Vanbever, Muhammad Shahbaz, Sean Donovan, Brandon Schlinker, Scott Shenker, Russ Clark, Ethan Katz-Bassett</vt:lpstr>
      <vt:lpstr>Conventional IXPs</vt:lpstr>
      <vt:lpstr>SDX = SDN + IXP</vt:lpstr>
      <vt:lpstr>SDX Architecture</vt:lpstr>
      <vt:lpstr>Use Case: Prevent DDoS Attacks</vt:lpstr>
      <vt:lpstr>SDX-based DDoS protection vs. Traditional Defenses/Blackholing</vt:lpstr>
      <vt:lpstr>Inbound Traffic Engineering</vt:lpstr>
      <vt:lpstr>Inbound Traffic Engineering</vt:lpstr>
      <vt:lpstr>Inbound Traffic Engineering</vt:lpstr>
      <vt:lpstr>Experimental Evaluation</vt:lpstr>
      <vt:lpstr>SDX Design Scenarios</vt:lpstr>
      <vt:lpstr>We Can Do This at IXP-Scale!</vt:lpstr>
      <vt:lpstr>What’s Happening?</vt:lpstr>
      <vt:lpstr>What’s Next?</vt:lpstr>
      <vt:lpstr>New Technologies at Each Part of the Control Loop</vt:lpstr>
      <vt:lpstr>New Technologies on the Horizon</vt:lpstr>
      <vt:lpstr>Fully-Programmable Data Planes: Protocol-Independent Packet Processing</vt:lpstr>
      <vt:lpstr>Switch Customization with P4</vt:lpstr>
      <vt:lpstr>Compiling to Target Switches</vt:lpstr>
      <vt:lpstr>New Technologies at Each Part of the Control Loop</vt:lpstr>
      <vt:lpstr>In-Band Network Telemetry (INT)</vt:lpstr>
      <vt:lpstr>Better Monitoring #1:  Congestion Localization</vt:lpstr>
      <vt:lpstr>Ingress/Egress Latency With INT</vt:lpstr>
      <vt:lpstr>Better Monitoring #2: Security</vt:lpstr>
      <vt:lpstr>What Else May Be Possible/Useful with INT at SDXes</vt:lpstr>
      <vt:lpstr>New Technologies at Each Part of the Control Loop</vt:lpstr>
      <vt:lpstr>Detecting Malicious ASes Through Rewiring</vt:lpstr>
      <vt:lpstr>BGP routing dynamics </vt:lpstr>
      <vt:lpstr>Fragmentation and churn of  advertised prefixes</vt:lpstr>
      <vt:lpstr>Idea: Real-Time Routing Decisions Based on Complex Inputs</vt:lpstr>
      <vt:lpstr>SDX Platform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Nick Feamster</cp:lastModifiedBy>
  <cp:revision>1105</cp:revision>
  <cp:lastPrinted>2012-10-23T16:46:37Z</cp:lastPrinted>
  <dcterms:created xsi:type="dcterms:W3CDTF">2011-07-06T20:32:25Z</dcterms:created>
  <dcterms:modified xsi:type="dcterms:W3CDTF">2016-02-04T13:38:51Z</dcterms:modified>
</cp:coreProperties>
</file>